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17" r:id="rId2"/>
    <p:sldId id="693" r:id="rId3"/>
    <p:sldId id="691" r:id="rId4"/>
    <p:sldId id="6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5C99A-7E26-4774-B35F-91C0BB261AF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34143-C733-4B1A-8B12-DF71AB8D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5D0B47-BB2D-4494-B416-6A15FA3B32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08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5D0B47-BB2D-4494-B416-6A15FA3B32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899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5D0B47-BB2D-4494-B416-6A15FA3B32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979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5D0B47-BB2D-4494-B416-6A15FA3B32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09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631F5D03-C5A4-43B2-A6FF-A2B784ADEE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16663"/>
            <a:ext cx="12192000" cy="5413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63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5768E7BC-5847-423B-814F-843F6257C8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16663"/>
            <a:ext cx="12192000" cy="5413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1">
            <a:extLst>
              <a:ext uri="{FF2B5EF4-FFF2-40B4-BE49-F238E27FC236}">
                <a16:creationId xmlns:a16="http://schemas.microsoft.com/office/drawing/2014/main" id="{A4A1E44D-290D-4F70-ABE7-01C952AF5C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454775"/>
            <a:ext cx="1854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8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5667" y="2057400"/>
            <a:ext cx="11275484" cy="13716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2718" y="3657600"/>
            <a:ext cx="10217149" cy="1981200"/>
          </a:xfrm>
        </p:spPr>
        <p:txBody>
          <a:bodyPr/>
          <a:lstStyle>
            <a:lvl1pPr marL="0" indent="0" algn="ctr">
              <a:buFont typeface="Times" pitchFamily="-110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C92511-5939-472E-978D-2E64A5AB27D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0805-0347-4677-84FD-8344777B5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2058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C3E92D-1C51-4F8C-BF2E-96B9B33934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B51CC-DC8D-47E6-8188-7F81FC02F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297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1" y="1490663"/>
            <a:ext cx="5539316" cy="4449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067" y="1490663"/>
            <a:ext cx="5539317" cy="4449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2A35AD-3F1F-410F-9427-A3FE3B3CD9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FF353-66FA-4A48-8F5A-FD356E74A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0963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ED2A14-C1F8-4757-BEAB-DB05FC2AB06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C2E56-0279-4D58-AA73-2FCCD8339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9843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D94A43A-424A-4113-A18E-5FBAC207FB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80BFE-1E99-4ECB-825F-B0A6472F0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5304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9B9EB23-8760-4969-B12E-42F4346837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DB8F7-8A35-450A-BCF2-BC197B0A8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9495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5984" y="342901"/>
            <a:ext cx="2819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2" y="342901"/>
            <a:ext cx="8259233" cy="5597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3BB20CE-1E01-4A86-AEB7-E16F933D965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A537F-8945-4F87-8D69-C0B09BA4A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100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0">
            <a:extLst>
              <a:ext uri="{FF2B5EF4-FFF2-40B4-BE49-F238E27FC236}">
                <a16:creationId xmlns:a16="http://schemas.microsoft.com/office/drawing/2014/main" id="{E2AC2F8D-BA6F-49ED-AD98-B5FD7B7D66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16663"/>
            <a:ext cx="12192000" cy="5413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3EE6917-45ED-4B57-AC79-011C74921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5138" y="342900"/>
            <a:ext cx="11277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D2AE027B-D43D-4B2F-99D1-72F269C24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3550" y="1490663"/>
            <a:ext cx="11282363" cy="44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2" name="Picture 41">
            <a:extLst>
              <a:ext uri="{FF2B5EF4-FFF2-40B4-BE49-F238E27FC236}">
                <a16:creationId xmlns:a16="http://schemas.microsoft.com/office/drawing/2014/main" id="{2BE0CED7-F233-4FA7-A496-42A1B2FEDB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454775"/>
            <a:ext cx="1854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extLst>
              <a:ext uri="{FF2B5EF4-FFF2-40B4-BE49-F238E27FC236}">
                <a16:creationId xmlns:a16="http://schemas.microsoft.com/office/drawing/2014/main" id="{7B106A8B-87DD-46E1-9B75-5FDCDE55F0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52188" y="6453188"/>
            <a:ext cx="7524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E49C9B3C-09CB-47A4-B327-84D287C0A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73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pitchFamily="-110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  <a:ea typeface="MS PGothic" panose="020B0600070205080204" pitchFamily="34" charset="-128"/>
          <a:cs typeface="ＭＳ Ｐゴシック" pitchFamily="-11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  <a:ea typeface="MS PGothic" panose="020B0600070205080204" pitchFamily="34" charset="-128"/>
          <a:cs typeface="ＭＳ Ｐゴシック" pitchFamily="-11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  <a:ea typeface="MS PGothic" panose="020B0600070205080204" pitchFamily="34" charset="-128"/>
          <a:cs typeface="ＭＳ Ｐゴシック" pitchFamily="-11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  <a:ea typeface="MS PGothic" panose="020B0600070205080204" pitchFamily="34" charset="-128"/>
          <a:cs typeface="ＭＳ Ｐゴシック" pitchFamily="-11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-110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rgbClr val="0790EC"/>
        </a:buClr>
        <a:buSzPct val="125000"/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0" charset="-128"/>
        </a:defRPr>
      </a:lvl1pPr>
      <a:lvl2pPr marL="627063" indent="-284163" algn="l" rtl="0" eaLnBrk="0" fontAlgn="base" hangingPunct="0">
        <a:spcBef>
          <a:spcPct val="50000"/>
        </a:spcBef>
        <a:spcAft>
          <a:spcPct val="0"/>
        </a:spcAft>
        <a:buClr>
          <a:srgbClr val="0790EC"/>
        </a:buClr>
        <a:buSzPct val="130000"/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914400" indent="-173038" algn="l" rtl="0" eaLnBrk="0" fontAlgn="base" hangingPunct="0">
        <a:spcBef>
          <a:spcPct val="50000"/>
        </a:spcBef>
        <a:spcAft>
          <a:spcPct val="0"/>
        </a:spcAft>
        <a:buClr>
          <a:srgbClr val="0790EC"/>
        </a:buClr>
        <a:buSzPct val="110000"/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62063" indent="-233363" algn="l" rtl="0" eaLnBrk="0" fontAlgn="base" hangingPunct="0">
        <a:spcBef>
          <a:spcPct val="50000"/>
        </a:spcBef>
        <a:spcAft>
          <a:spcPct val="0"/>
        </a:spcAft>
        <a:buClr>
          <a:srgbClr val="0790EC"/>
        </a:buClr>
        <a:buSzPct val="110000"/>
        <a:buFont typeface="Times" panose="02020603050405020304" pitchFamily="18" charset="0"/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1463" indent="-165100" algn="l" rtl="0" eaLnBrk="0" fontAlgn="base" hangingPunct="0">
        <a:spcBef>
          <a:spcPct val="50000"/>
        </a:spcBef>
        <a:spcAft>
          <a:spcPct val="0"/>
        </a:spcAft>
        <a:buClr>
          <a:srgbClr val="0790EC"/>
        </a:buClr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998663" indent="-165100" algn="l" rtl="0" fontAlgn="base">
        <a:spcBef>
          <a:spcPct val="50000"/>
        </a:spcBef>
        <a:spcAft>
          <a:spcPct val="0"/>
        </a:spcAft>
        <a:buClr>
          <a:srgbClr val="0790EC"/>
        </a:buClr>
        <a:buFont typeface="Times" pitchFamily="-110" charset="0"/>
        <a:buChar char="•"/>
        <a:defRPr>
          <a:solidFill>
            <a:schemeClr val="tx1"/>
          </a:solidFill>
          <a:latin typeface="+mn-lt"/>
          <a:ea typeface="ＭＳ Ｐゴシック" pitchFamily="-110" charset="-128"/>
        </a:defRPr>
      </a:lvl6pPr>
      <a:lvl7pPr marL="2455863" indent="-165100" algn="l" rtl="0" fontAlgn="base">
        <a:spcBef>
          <a:spcPct val="50000"/>
        </a:spcBef>
        <a:spcAft>
          <a:spcPct val="0"/>
        </a:spcAft>
        <a:buClr>
          <a:srgbClr val="0790EC"/>
        </a:buClr>
        <a:buFont typeface="Times" pitchFamily="-110" charset="0"/>
        <a:buChar char="•"/>
        <a:defRPr>
          <a:solidFill>
            <a:schemeClr val="tx1"/>
          </a:solidFill>
          <a:latin typeface="+mn-lt"/>
          <a:ea typeface="ＭＳ Ｐゴシック" pitchFamily="-110" charset="-128"/>
        </a:defRPr>
      </a:lvl7pPr>
      <a:lvl8pPr marL="2913063" indent="-165100" algn="l" rtl="0" fontAlgn="base">
        <a:spcBef>
          <a:spcPct val="50000"/>
        </a:spcBef>
        <a:spcAft>
          <a:spcPct val="0"/>
        </a:spcAft>
        <a:buClr>
          <a:srgbClr val="0790EC"/>
        </a:buClr>
        <a:buFont typeface="Times" pitchFamily="-110" charset="0"/>
        <a:buChar char="•"/>
        <a:defRPr>
          <a:solidFill>
            <a:schemeClr val="tx1"/>
          </a:solidFill>
          <a:latin typeface="+mn-lt"/>
          <a:ea typeface="ＭＳ Ｐゴシック" pitchFamily="-110" charset="-128"/>
        </a:defRPr>
      </a:lvl8pPr>
      <a:lvl9pPr marL="3370263" indent="-165100" algn="l" rtl="0" fontAlgn="base">
        <a:spcBef>
          <a:spcPct val="50000"/>
        </a:spcBef>
        <a:spcAft>
          <a:spcPct val="0"/>
        </a:spcAft>
        <a:buClr>
          <a:srgbClr val="0790EC"/>
        </a:buClr>
        <a:buFont typeface="Times" pitchFamily="-110" charset="0"/>
        <a:buChar char="•"/>
        <a:defRPr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ed.com/en/save-money/rebates-incentives-tax-credi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ed.com/heatpump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xiaw@coned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E3C081F-07A3-4604-8D9A-3C4614FD1B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err="1"/>
              <a:t>BEEx</a:t>
            </a:r>
            <a:r>
              <a:rPr lang="en-US" altLang="en-US" dirty="0"/>
              <a:t> Electrification event:</a:t>
            </a:r>
            <a:br>
              <a:rPr lang="en-US" altLang="en-US" dirty="0"/>
            </a:br>
            <a:r>
              <a:rPr lang="en-US" altLang="en-US" dirty="0"/>
              <a:t>Con Edison slides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4CE60CEC-C0D4-42CF-9954-B48398C0C8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endParaRPr lang="en-US" altLang="en-US" dirty="0">
              <a:highlight>
                <a:srgbClr val="FFFF00"/>
              </a:highlight>
            </a:endParaRPr>
          </a:p>
          <a:p>
            <a:pPr>
              <a:buFont typeface="Times" panose="02020603050405020304" pitchFamily="18" charset="0"/>
              <a:buNone/>
            </a:pPr>
            <a:r>
              <a:rPr lang="en-US" altLang="en-US" dirty="0"/>
              <a:t>April 29, 2020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24209BBA-867F-4282-AADD-407B7AA631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0790EC"/>
              </a:buClr>
              <a:buSzPct val="125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50000"/>
              </a:spcBef>
              <a:buClr>
                <a:srgbClr val="0790EC"/>
              </a:buClr>
              <a:buSzPct val="130000"/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50000"/>
              </a:spcBef>
              <a:buClr>
                <a:srgbClr val="0790EC"/>
              </a:buClr>
              <a:buSzPct val="110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50000"/>
              </a:spcBef>
              <a:buClr>
                <a:srgbClr val="0790EC"/>
              </a:buClr>
              <a:buSzPct val="110000"/>
              <a:buFont typeface="Times" panose="02020603050405020304" pitchFamily="18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50000"/>
              </a:spcBef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E2F9EA-A9F1-407A-99D0-87BBA1BD81F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9B7B5CA-A497-4A23-B234-F63279CA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Con Edison Energy Efficiency &amp; Demand Management</a:t>
            </a:r>
            <a:br>
              <a:rPr lang="en-US" altLang="en-US" dirty="0"/>
            </a:br>
            <a:r>
              <a:rPr lang="en-US" altLang="en-US" sz="2400" i="1" dirty="0">
                <a:solidFill>
                  <a:srgbClr val="000000"/>
                </a:solidFill>
                <a:latin typeface="Arial"/>
              </a:rPr>
              <a:t>We offer c</a:t>
            </a:r>
            <a:r>
              <a:rPr lang="en-US" sz="2400" i="1" dirty="0">
                <a:solidFill>
                  <a:srgbClr val="000000"/>
                </a:solidFill>
                <a:latin typeface="Arial"/>
              </a:rPr>
              <a:t>ustomer-focused energy-savings programs </a:t>
            </a:r>
            <a:r>
              <a:rPr lang="en-US" sz="2400" i="1" dirty="0">
                <a:latin typeface="+mn-lt"/>
              </a:rPr>
              <a:t>that result in electric and gas efficiencies and peak load reductions.</a:t>
            </a:r>
            <a:endParaRPr lang="en-US" altLang="en-US" sz="2400" i="1" dirty="0">
              <a:latin typeface="+mn-lt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E8D65FF0-50E0-4976-B7C6-18740E7C49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0B56C3-74E7-4F58-ADE5-018E378A995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0C87EA-DDCD-471F-A9CE-BEE7C5DD53CB}"/>
              </a:ext>
            </a:extLst>
          </p:cNvPr>
          <p:cNvSpPr/>
          <p:nvPr/>
        </p:nvSpPr>
        <p:spPr>
          <a:xfrm>
            <a:off x="465138" y="5589960"/>
            <a:ext cx="11277600" cy="553998"/>
          </a:xfrm>
          <a:prstGeom prst="rect">
            <a:avLst/>
          </a:prstGeom>
          <a:solidFill>
            <a:srgbClr val="0070C0"/>
          </a:solidFill>
          <a:ln w="31750"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en-US" sz="3000" b="1" kern="0" dirty="0">
                <a:solidFill>
                  <a:schemeClr val="bg1"/>
                </a:solidFill>
              </a:rPr>
              <a:t>Check out our website: </a:t>
            </a: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https://www.coned.com/en/save-money/rebates-incentives-tax-credits</a:t>
            </a:r>
            <a:endParaRPr lang="en-US" altLang="en-US" sz="1600" kern="0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5F7D71F-DB9C-46F9-8E2D-95C23784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1" y="1496972"/>
            <a:ext cx="5751720" cy="401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25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pitchFamily="-110" charset="-128"/>
              </a:defRPr>
            </a:lvl1pPr>
            <a:lvl2pPr marL="627063" indent="-28416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30000"/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2pPr>
            <a:lvl3pPr marL="914400" indent="-173038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10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3pPr>
            <a:lvl4pPr marL="1262063" indent="-23336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10000"/>
              <a:buFont typeface="Times" panose="02020603050405020304" pitchFamily="18" charset="0"/>
              <a:buChar char="–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4pPr>
            <a:lvl5pPr marL="1541463" indent="-1651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5pPr>
            <a:lvl6pPr marL="19986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4558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29130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3702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25000"/>
              <a:buFont typeface="Times" panose="02020603050405020304" pitchFamily="18" charset="0"/>
              <a:buChar char="•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We are committed to:</a:t>
            </a:r>
          </a:p>
          <a:p>
            <a:pPr lvl="1" indent="-228600">
              <a:buSzPct val="125000"/>
              <a:buFont typeface="Times" panose="02020603050405020304" pitchFamily="18" charset="0"/>
              <a:buChar char="•"/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/>
              </a:rPr>
              <a:t>Providing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efficient energy solutions to all of our customers</a:t>
            </a:r>
          </a:p>
          <a:p>
            <a:pPr lvl="1" indent="-228600">
              <a:buSzPct val="125000"/>
              <a:buFont typeface="Times" panose="02020603050405020304" pitchFamily="18" charset="0"/>
              <a:buChar char="•"/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/>
              </a:rPr>
              <a:t>Providing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value to our stakeholders</a:t>
            </a:r>
          </a:p>
          <a:p>
            <a:pPr lvl="1" indent="-228600">
              <a:buSzPct val="125000"/>
              <a:buFont typeface="Times" panose="02020603050405020304" pitchFamily="18" charset="0"/>
              <a:buChar char="•"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Support </a:t>
            </a:r>
            <a:r>
              <a:rPr lang="en-US" altLang="en-US" kern="0" dirty="0">
                <a:solidFill>
                  <a:srgbClr val="000000"/>
                </a:solidFill>
                <a:latin typeface="Arial"/>
              </a:rPr>
              <a:t>the State and City with its ambitious energy and environmental goals</a:t>
            </a:r>
          </a:p>
          <a:p>
            <a:pPr lvl="2" indent="-228600">
              <a:buSzPct val="125000"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Reforming the Energy Vision (REV)</a:t>
            </a:r>
          </a:p>
          <a:p>
            <a:pPr lvl="2" indent="-228600">
              <a:buSzPct val="125000"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Arial"/>
              </a:rPr>
              <a:t>New Efficiency: New York</a:t>
            </a:r>
          </a:p>
          <a:p>
            <a:pPr lvl="2" indent="-228600">
              <a:buSzPct val="125000"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NYC Green New Deal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A639C2-7008-4A60-9650-DF85C4F61D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17" t="2752" r="51042" b="5308"/>
          <a:stretch/>
        </p:blipFill>
        <p:spPr>
          <a:xfrm>
            <a:off x="7027375" y="1228299"/>
            <a:ext cx="3903259" cy="428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814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9B7B5CA-A497-4A23-B234-F63279CA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Con Edison electrification under NYS Clean Heat</a:t>
            </a:r>
            <a:br>
              <a:rPr lang="en-US" altLang="en-US" sz="2600" dirty="0"/>
            </a:br>
            <a:r>
              <a:rPr lang="en-US" altLang="en-US" sz="2200" i="1" dirty="0">
                <a:latin typeface="+mn-lt"/>
              </a:rPr>
              <a:t>Significant upfront incentives for heat pump technologies</a:t>
            </a:r>
            <a:endParaRPr lang="en-US" altLang="en-US" sz="2200" dirty="0">
              <a:latin typeface="+mn-lt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E8D65FF0-50E0-4976-B7C6-18740E7C49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0B56C3-74E7-4F58-ADE5-018E378A995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0E36876-30E5-4EF7-8393-65C951D7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227502"/>
            <a:ext cx="1128236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25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pitchFamily="-110" charset="-128"/>
              </a:defRPr>
            </a:lvl1pPr>
            <a:lvl2pPr marL="627063" indent="-28416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30000"/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2pPr>
            <a:lvl3pPr marL="914400" indent="-173038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10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3pPr>
            <a:lvl4pPr marL="1262063" indent="-23336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10000"/>
              <a:buFont typeface="Times" panose="02020603050405020304" pitchFamily="18" charset="0"/>
              <a:buChar char="–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4pPr>
            <a:lvl5pPr marL="1541463" indent="-1651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5pPr>
            <a:lvl6pPr marL="19986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4558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29130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370263" indent="-165100" algn="l" rtl="0" fontAlgn="base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itchFamily="-110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SzPct val="125000"/>
              <a:buFont typeface="Times" panose="02020603050405020304" pitchFamily="18" charset="0"/>
              <a:buChar char="•"/>
              <a:tabLst/>
              <a:defRPr/>
            </a:pPr>
            <a:r>
              <a:rPr lang="en-US" altLang="en-US" b="1" kern="0" dirty="0">
                <a:solidFill>
                  <a:srgbClr val="000000"/>
                </a:solidFill>
                <a:latin typeface="Arial"/>
              </a:rPr>
              <a:t>Eligibility</a:t>
            </a:r>
            <a: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: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 air- and ground-source, space and water heating, al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</a:rPr>
              <a:t>l customer segments, retrofit and new construction </a:t>
            </a:r>
          </a:p>
          <a:p>
            <a:pPr lvl="0">
              <a:defRPr/>
            </a:pPr>
            <a:r>
              <a:rPr lang="en-US" altLang="en-US" b="1" kern="0" dirty="0">
                <a:solidFill>
                  <a:srgbClr val="000000"/>
                </a:solidFill>
              </a:rPr>
              <a:t>Timeline</a:t>
            </a:r>
            <a:r>
              <a:rPr lang="en-US" altLang="en-US" kern="0" dirty="0">
                <a:solidFill>
                  <a:srgbClr val="000000"/>
                </a:solidFill>
              </a:rPr>
              <a:t>: Non-emergency work is currently on pause, but we are onboarding/transitioning contractors now in preparation for the future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CF1739-6934-43A5-B4B0-5142D5B46E42}"/>
              </a:ext>
            </a:extLst>
          </p:cNvPr>
          <p:cNvSpPr/>
          <p:nvPr/>
        </p:nvSpPr>
        <p:spPr>
          <a:xfrm>
            <a:off x="1364498" y="5660296"/>
            <a:ext cx="9478877" cy="553998"/>
          </a:xfrm>
          <a:prstGeom prst="rect">
            <a:avLst/>
          </a:prstGeom>
          <a:solidFill>
            <a:srgbClr val="0070C0"/>
          </a:solidFill>
          <a:ln w="31750">
            <a:noFill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sz="3000" b="1" kern="0" dirty="0">
                <a:solidFill>
                  <a:schemeClr val="bg1"/>
                </a:solidFill>
              </a:rPr>
              <a:t>Check out our website: </a:t>
            </a:r>
            <a:r>
              <a:rPr lang="en-US" altLang="en-US" sz="3000" kern="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www.ConEd.com/heatpumps</a:t>
            </a:r>
            <a:endParaRPr lang="en-US" altLang="en-US" sz="3000" kern="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B9E4EB-D2D6-40D5-9A7B-7D5768B29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680714"/>
              </p:ext>
            </p:extLst>
          </p:nvPr>
        </p:nvGraphicFramePr>
        <p:xfrm>
          <a:off x="2746057" y="3025073"/>
          <a:ext cx="6699885" cy="22141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2980">
                  <a:extLst>
                    <a:ext uri="{9D8B030D-6E8A-4147-A177-3AD203B41FA5}">
                      <a16:colId xmlns:a16="http://schemas.microsoft.com/office/drawing/2014/main" val="3496023439"/>
                    </a:ext>
                  </a:extLst>
                </a:gridCol>
                <a:gridCol w="3176905">
                  <a:extLst>
                    <a:ext uri="{9D8B030D-6E8A-4147-A177-3AD203B41FA5}">
                      <a16:colId xmlns:a16="http://schemas.microsoft.com/office/drawing/2014/main" val="3364144180"/>
                    </a:ext>
                  </a:extLst>
                </a:gridCol>
              </a:tblGrid>
              <a:tr h="38536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High-level offerings*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Detail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88914"/>
                  </a:ext>
                </a:extLst>
              </a:tr>
              <a:tr h="28425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Air-source (partial-load)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$500</a:t>
                      </a:r>
                      <a:r>
                        <a:rPr lang="en-US" sz="1800" dirty="0"/>
                        <a:t>/outdoor condenser unit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1817680"/>
                  </a:ext>
                </a:extLst>
              </a:tr>
              <a:tr h="3109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Air-source (full-load)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$2,000</a:t>
                      </a:r>
                      <a:r>
                        <a:rPr lang="en-US" sz="1800" dirty="0"/>
                        <a:t>/10,000 </a:t>
                      </a:r>
                      <a:r>
                        <a:rPr lang="en-US" sz="1800" dirty="0" err="1"/>
                        <a:t>Btuh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2232654"/>
                  </a:ext>
                </a:extLst>
              </a:tr>
              <a:tr h="2994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Ground-source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$2,850</a:t>
                      </a:r>
                      <a:r>
                        <a:rPr lang="en-US" sz="1800" dirty="0"/>
                        <a:t>/10,000 </a:t>
                      </a:r>
                      <a:r>
                        <a:rPr lang="en-US" sz="1800" dirty="0" err="1"/>
                        <a:t>Btuh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1900347"/>
                  </a:ext>
                </a:extLst>
              </a:tr>
              <a:tr h="2994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Heat pump water heater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$1,000</a:t>
                      </a:r>
                      <a:r>
                        <a:rPr lang="en-US" sz="1800" dirty="0"/>
                        <a:t>/unit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0262568"/>
                  </a:ext>
                </a:extLst>
              </a:tr>
              <a:tr h="3356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Large-scale, custom incentive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$150</a:t>
                      </a:r>
                      <a:r>
                        <a:rPr lang="en-US" sz="1800" dirty="0"/>
                        <a:t>/MMBtu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551753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348A8DA-38D4-45B7-8697-F9D4970CE9CB}"/>
              </a:ext>
            </a:extLst>
          </p:cNvPr>
          <p:cNvSpPr/>
          <p:nvPr/>
        </p:nvSpPr>
        <p:spPr>
          <a:xfrm>
            <a:off x="3437258" y="5199668"/>
            <a:ext cx="5317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/>
              <a:t> *See NYS Clean Heat Program Manual for more details.</a:t>
            </a:r>
          </a:p>
        </p:txBody>
      </p:sp>
    </p:spTree>
    <p:extLst>
      <p:ext uri="{BB962C8B-B14F-4D97-AF65-F5344CB8AC3E}">
        <p14:creationId xmlns:p14="http://schemas.microsoft.com/office/powerpoint/2010/main" val="18517263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E3C081F-07A3-4604-8D9A-3C4614FD1B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Thank you!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4CE60CEC-C0D4-42CF-9954-B48398C0C8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94555" y="2959894"/>
            <a:ext cx="6217707" cy="1981200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3000" b="1" dirty="0"/>
              <a:t>Will Xia</a:t>
            </a: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i="1" dirty="0"/>
              <a:t>Program Manager, Non-Pipeline Solutions</a:t>
            </a: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dirty="0"/>
              <a:t>Energy Efficiency &amp; Demand Management</a:t>
            </a: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dirty="0">
                <a:hlinkClick r:id="rId3"/>
              </a:rPr>
              <a:t>xiaw@coned.com</a:t>
            </a:r>
            <a:r>
              <a:rPr lang="en-US" altLang="en-US" dirty="0"/>
              <a:t> 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24209BBA-867F-4282-AADD-407B7AA631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0790EC"/>
              </a:buClr>
              <a:buSzPct val="125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50000"/>
              </a:spcBef>
              <a:buClr>
                <a:srgbClr val="0790EC"/>
              </a:buClr>
              <a:buSzPct val="130000"/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50000"/>
              </a:spcBef>
              <a:buClr>
                <a:srgbClr val="0790EC"/>
              </a:buClr>
              <a:buSzPct val="110000"/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50000"/>
              </a:spcBef>
              <a:buClr>
                <a:srgbClr val="0790EC"/>
              </a:buClr>
              <a:buSzPct val="110000"/>
              <a:buFont typeface="Times" panose="02020603050405020304" pitchFamily="18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50000"/>
              </a:spcBef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790EC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E2F9EA-A9F1-407A-99D0-87BBA1BD81F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0832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221</Words>
  <Application>Microsoft Office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</vt:lpstr>
      <vt:lpstr>Default Design</vt:lpstr>
      <vt:lpstr>BEEx Electrification event: Con Edison slides</vt:lpstr>
      <vt:lpstr>Con Edison Energy Efficiency &amp; Demand Management We offer customer-focused energy-savings programs that result in electric and gas efficiencies and peak load reductions.</vt:lpstr>
      <vt:lpstr>Con Edison electrification under NYS Clean Heat Significant upfront incentives for heat pump technologies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pump weekly check-in</dc:title>
  <dc:creator>Xia, William</dc:creator>
  <cp:lastModifiedBy>Xia, William</cp:lastModifiedBy>
  <cp:revision>39</cp:revision>
  <dcterms:created xsi:type="dcterms:W3CDTF">2020-04-24T17:38:49Z</dcterms:created>
  <dcterms:modified xsi:type="dcterms:W3CDTF">2020-04-27T20:46:04Z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90586b-6766-439a-826f-fa6da183971c_Enabled">
    <vt:lpwstr>true</vt:lpwstr>
  </property>
  <property fmtid="{D5CDD505-2E9C-101B-9397-08002B2CF9AE}" pid="3" name="MSIP_Label_6490586b-6766-439a-826f-fa6da183971c_SetDate">
    <vt:lpwstr>2020-04-24T17:38:58Z</vt:lpwstr>
  </property>
  <property fmtid="{D5CDD505-2E9C-101B-9397-08002B2CF9AE}" pid="4" name="MSIP_Label_6490586b-6766-439a-826f-fa6da183971c_Method">
    <vt:lpwstr>Standard</vt:lpwstr>
  </property>
  <property fmtid="{D5CDD505-2E9C-101B-9397-08002B2CF9AE}" pid="5" name="MSIP_Label_6490586b-6766-439a-826f-fa6da183971c_Name">
    <vt:lpwstr>General</vt:lpwstr>
  </property>
  <property fmtid="{D5CDD505-2E9C-101B-9397-08002B2CF9AE}" pid="6" name="MSIP_Label_6490586b-6766-439a-826f-fa6da183971c_SiteId">
    <vt:lpwstr>e9aef9b7-25ca-4518-a881-33e546773136</vt:lpwstr>
  </property>
  <property fmtid="{D5CDD505-2E9C-101B-9397-08002B2CF9AE}" pid="7" name="MSIP_Label_6490586b-6766-439a-826f-fa6da183971c_ActionId">
    <vt:lpwstr>c7131bd2-46d0-4234-ada7-000003bc60bf</vt:lpwstr>
  </property>
  <property fmtid="{D5CDD505-2E9C-101B-9397-08002B2CF9AE}" pid="8" name="MSIP_Label_6490586b-6766-439a-826f-fa6da183971c_ContentBits">
    <vt:lpwstr>0</vt:lpwstr>
  </property>
</Properties>
</file>