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58" r:id="rId2"/>
    <p:sldId id="1259" r:id="rId3"/>
    <p:sldId id="1246" r:id="rId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mer, Vanessa M (NYSERDA)" initials="UVM(" lastIdx="1" clrIdx="0">
    <p:extLst>
      <p:ext uri="{19B8F6BF-5375-455C-9EA6-DF929625EA0E}">
        <p15:presenceInfo xmlns:p15="http://schemas.microsoft.com/office/powerpoint/2012/main" userId="S::Vanessa.Ulmer@nyserda.ny.gov::41b9dace-09e4-474e-8202-14d81b0902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FD8"/>
    <a:srgbClr val="FFFFFF"/>
    <a:srgbClr val="002D72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217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8B76EAF-EEAA-4C45-9887-C8B4678A5B3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772A09C-A2A6-49AF-A4A9-0B62B0EBF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34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2003955">
              <a:defRPr/>
            </a:pPr>
            <a:fld id="{F6DA9C80-B631-4EC4-8253-F63CFD0157DF}" type="slidenum">
              <a:rPr lang="en-US" sz="2700">
                <a:solidFill>
                  <a:prstClr val="black"/>
                </a:solidFill>
                <a:latin typeface="Calibri"/>
              </a:rPr>
              <a:pPr defTabSz="2003955">
                <a:defRPr/>
              </a:pPr>
              <a:t>1</a:t>
            </a:fld>
            <a:endParaRPr lang="en-US" sz="27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C03E84A-BE2C-4799-88B2-465BC4F9C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6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E96FD-9E98-43AF-8035-D0D7552C4C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5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2A09C-A2A6-49AF-A4A9-0B62B0EBFB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0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A36D-B1B1-4AC7-B6D0-2EF4CB9BB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9ACC4-C792-41A5-A689-C0659B49D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BB673-E736-4A53-B11A-92EC7C61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A8FB5-E644-46B1-90EB-4E0E89B0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43CF8-5DA8-4E23-A958-47452C60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7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6205-93A8-4DF8-8EDD-A9D718CA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47A85-6468-4EB8-AAC5-F59F2226F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BBE98-7BCF-4DE2-AC5C-C198581C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C93DC-C8E8-43EE-AD2E-50EA856A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6E366-6ED8-4627-9D05-60CE2565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0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90F70-F914-4985-B457-EC9F3132A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07731-11AD-496D-BD9C-909E9A190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9028F-6C99-4763-A190-3D5EC08E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37A54-00D9-463A-A727-E5C2DC09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4F6BB-6F14-4052-8B78-29F7D74C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0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04F0A3-A94E-44B4-9959-8E2D26E302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8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BC2E40-94F8-47C5-BE6B-BFB0848BA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9364" y="6492875"/>
            <a:ext cx="5426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8CC6BB-C3D2-4223-AD7D-B48D1BB449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3F41B2-2F2B-4B89-B159-F1494E5BE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956" y="2135731"/>
            <a:ext cx="11102407" cy="4351338"/>
          </a:xfrm>
          <a:prstGeom prst="rect">
            <a:avLst/>
          </a:prstGeo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3666A"/>
              </a:buClr>
              <a:buSzTx/>
              <a:buFont typeface="Arial" panose="020B0604020202020204" pitchFamily="34" charset="0"/>
              <a:buChar char="&gt;"/>
              <a:tabLst/>
              <a:defRPr sz="2000">
                <a:solidFill>
                  <a:srgbClr val="63666A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1pPr>
            <a:lvl2pPr marL="548640" indent="-274320">
              <a:spcBef>
                <a:spcPts val="600"/>
              </a:spcBef>
              <a:buClr>
                <a:srgbClr val="63666A"/>
              </a:buClr>
              <a:defRPr sz="1800">
                <a:solidFill>
                  <a:srgbClr val="63666A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2pPr>
            <a:lvl3pPr marL="822960" indent="-274320">
              <a:spcBef>
                <a:spcPts val="300"/>
              </a:spcBef>
              <a:buClr>
                <a:srgbClr val="63666A"/>
              </a:buClr>
              <a:buFont typeface="Arial" panose="020B0604020202020204" pitchFamily="34" charset="0"/>
              <a:buChar char="-"/>
              <a:defRPr sz="1500">
                <a:solidFill>
                  <a:srgbClr val="63666A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198A16-5CAF-4407-A13A-3E6F8687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957" y="550434"/>
            <a:ext cx="10515600" cy="1325563"/>
          </a:xfrm>
          <a:prstGeom prst="rect">
            <a:avLst/>
          </a:prstGeom>
        </p:spPr>
        <p:txBody>
          <a:bodyPr anchor="ctr" anchorCtr="0"/>
          <a:lstStyle>
            <a:lvl1pPr>
              <a:defRPr sz="4000">
                <a:solidFill>
                  <a:srgbClr val="002D72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6335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BC2E40-94F8-47C5-BE6B-BFB0848BA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9364" y="6492875"/>
            <a:ext cx="5426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8CC6BB-C3D2-4223-AD7D-B48D1BB449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FCC0AA-DD4A-4A31-90F9-6765BFFC41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7A735383-092F-484A-B7B8-76D35AF788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59474" y="937553"/>
            <a:ext cx="6389889" cy="5191942"/>
          </a:xfrm>
          <a:prstGeom prst="rect">
            <a:avLst/>
          </a:prstGeo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3666A"/>
              </a:buClr>
              <a:buSzTx/>
              <a:buFont typeface="Arial" panose="020B0604020202020204" pitchFamily="34" charset="0"/>
              <a:buChar char="&gt;"/>
              <a:tabLst/>
              <a:defRPr sz="2200" b="1">
                <a:solidFill>
                  <a:srgbClr val="63666A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rgbClr val="63666A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3666A"/>
              </a:buClr>
              <a:buSzTx/>
              <a:buFont typeface="Arial" panose="020B0604020202020204" pitchFamily="34" charset="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27283F-ABC2-4F1A-971A-E6114551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72" y="540616"/>
            <a:ext cx="4245199" cy="5588879"/>
          </a:xfrm>
          <a:prstGeom prst="rect">
            <a:avLst/>
          </a:prstGeom>
        </p:spPr>
        <p:txBody>
          <a:bodyPr anchor="t" anchorCtr="0"/>
          <a:lstStyle>
            <a:lvl1pPr>
              <a:defRPr sz="4000" b="1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944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31500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1B44A-CE8B-4913-973D-51EEAE73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413B8-5FF9-4BA2-B553-4818E81D2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352C3-0EEF-478B-B73A-271DC71B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51B64-7461-4F82-B48F-530581C2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5940B-7B50-4C49-A11A-25C59AF0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6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35149-7946-48E7-8712-9B90D6F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E1752-BA0E-42AF-91FB-9778D885B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7977C-517B-467C-A990-1F58FC1C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E46B5-D99A-4E03-9AD3-D44B9832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A868C-D5D6-4B4A-A044-01AF6A5E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8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3EAB-53B0-480D-BBF8-39E465D9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AADAC-EA84-4ED1-B872-BFC3BB853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7FCDD-A42C-4D3F-80C1-C2ED4FE09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FE729-2A20-4588-93D8-D031C9FA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78447-7FBC-450D-8CAA-2E77E203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94D86-CDFC-4B81-AFF6-75992C00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1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3F7E-E6CC-4F55-B010-52703B41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6F639-F98D-4090-BC5A-C0A07D28D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462C1-B46A-4EA5-965D-5E51BEF22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3C0DF-8BF9-454B-9AE5-F169E244E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1599A-3FC5-4E7E-9843-39907020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2B7EF4-2BF7-4685-8E1D-B350D2FB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AA5F56-6618-401B-8D8D-DC8375DE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A8EED-C5CC-473F-8699-1F6183A7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65B57-C52B-4D8C-B07C-27E125DF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8C9F2-F893-4E9E-BC96-B7A68971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7A91B-D29C-4BB5-B75E-885EA866C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64183-0475-4D5D-B66D-2DC78E9A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3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3C393-7CCB-4992-BDDC-090DE51AB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A0ED1-F122-4093-803B-7CAB60E6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B4A0B-F959-48DF-A5F5-2121D560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3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3A62A-932D-4634-AEEF-A9FDD943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2870D-6B4E-4EB7-84CE-182B861E8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A3CB9-A4EB-49C6-84D0-0DEA7DF5B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C4503-FF0E-4570-9C4F-5B28788E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8AAC1-9C7F-413F-8D5E-D00B18C5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223FB-707E-4D5D-8130-1EF2FE60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9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1D25A-77F3-42F3-ADB8-01FEE02D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BDC16B-87A2-4EF8-849C-7AB2177EE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A08BC-295A-4B44-90FB-CDD260950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3A6DE-05EF-46FD-8C81-4AEB790B2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5ACEE-D9FD-45F2-90F4-8EB4C454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AA0EC-E758-416D-AA61-4325979D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6B4658-2288-465C-A92F-D9837695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770A7-659F-44D7-9949-44B4140D7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476C3-A65C-433A-B0C4-274D0A4EF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24F4-4F63-4497-A523-AE110DD7C24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48BF1-37B8-4293-AFB5-FDCAC0AF0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8C811-2B13-4335-B202-4B7A15F89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7C36-B47C-4415-9C3C-981479F4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5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BB262D-B508-48C5-BE27-4E24D671DE9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25403"/>
            <a:ext cx="12191996" cy="68579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009BF3C-D32A-4868-AAB8-5D8D2938B634}"/>
              </a:ext>
            </a:extLst>
          </p:cNvPr>
          <p:cNvSpPr/>
          <p:nvPr/>
        </p:nvSpPr>
        <p:spPr>
          <a:xfrm>
            <a:off x="521012" y="1463041"/>
            <a:ext cx="812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en-US" sz="2400" b="1" dirty="0">
                <a:solidFill>
                  <a:srgbClr val="002D73"/>
                </a:solidFill>
                <a:latin typeface="Calibri"/>
              </a:rPr>
              <a:t>Climate Leadership and Community Protection Act (CLCPA) 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D4529F-9B68-4237-9B25-281E4C333B54}"/>
              </a:ext>
            </a:extLst>
          </p:cNvPr>
          <p:cNvSpPr txBox="1"/>
          <p:nvPr/>
        </p:nvSpPr>
        <p:spPr>
          <a:xfrm>
            <a:off x="711200" y="5765801"/>
            <a:ext cx="477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dirty="0">
                <a:solidFill>
                  <a:srgbClr val="002D73"/>
                </a:solidFill>
                <a:latin typeface="Calibri"/>
              </a:rPr>
              <a:t>35% - 40% of the benefits of state CLCPA investments</a:t>
            </a:r>
          </a:p>
          <a:p>
            <a:pPr defTabSz="1219170">
              <a:defRPr/>
            </a:pPr>
            <a:r>
              <a:rPr lang="en-US" sz="1600" dirty="0">
                <a:solidFill>
                  <a:srgbClr val="002D73"/>
                </a:solidFill>
                <a:latin typeface="Calibri"/>
              </a:rPr>
              <a:t>must flow to disadvantaged communities</a:t>
            </a:r>
          </a:p>
        </p:txBody>
      </p:sp>
    </p:spTree>
    <p:extLst>
      <p:ext uri="{BB962C8B-B14F-4D97-AF65-F5344CB8AC3E}">
        <p14:creationId xmlns:p14="http://schemas.microsoft.com/office/powerpoint/2010/main" val="51203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59E5B9-2FF7-4568-8354-D6DC9CB8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72" y="53848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Building Electrification Must Scale Aggressively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DD2A8E-3463-4371-AE41-89290BC0D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72" y="2063991"/>
            <a:ext cx="8969093" cy="4255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Energy-efficient electric heat pumps deliver greater emission reduction as electricity becomes cleaner</a:t>
            </a:r>
          </a:p>
          <a:p>
            <a:pPr marL="0" lvl="0" indent="0">
              <a:spcBef>
                <a:spcPts val="600"/>
              </a:spcBef>
              <a:buClrTx/>
              <a:buNone/>
            </a:pPr>
            <a:endParaRPr lang="en-US" sz="2600" dirty="0">
              <a:solidFill>
                <a:srgbClr val="0077C8"/>
              </a:solidFill>
              <a:latin typeface="Roboto" pitchFamily="2" charset="0"/>
              <a:ea typeface="Roboto" pitchFamily="2" charset="0"/>
            </a:endParaRPr>
          </a:p>
          <a:p>
            <a:pPr marL="0" lvl="0" indent="0">
              <a:spcBef>
                <a:spcPts val="600"/>
              </a:spcBef>
              <a:buClrTx/>
              <a:buNone/>
            </a:pPr>
            <a:r>
              <a:rPr lang="en-US" sz="2600" b="1" dirty="0">
                <a:solidFill>
                  <a:srgbClr val="0077C8"/>
                </a:solidFill>
                <a:latin typeface="Roboto" pitchFamily="2" charset="0"/>
                <a:ea typeface="Roboto" pitchFamily="2" charset="0"/>
              </a:rPr>
              <a:t>NYS Clean Heat: Statewide Heat Pump Program</a:t>
            </a:r>
            <a:endParaRPr lang="en-US" sz="2600" b="1" dirty="0">
              <a:solidFill>
                <a:schemeClr val="accent4"/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Lt"/>
                <a:ea typeface="Roboto" pitchFamily="2" charset="0"/>
              </a:rPr>
              <a:t>NYS Public Service Commission directive provides commitment through 2025 and statewide consistency 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$450 million for customer incentives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administered by the investor-owned utilities (2020-2025)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Additional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$230 million in market development support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invested by NYSERDA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954E-98BE-4E80-8D0C-3F5F48809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2870" y="6396335"/>
            <a:ext cx="548640" cy="461665"/>
          </a:xfrm>
        </p:spPr>
        <p:txBody>
          <a:bodyPr/>
          <a:lstStyle/>
          <a:p>
            <a:fld id="{058CC6BB-C3D2-4223-AD7D-B48D1BB4495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1ED3F2-2691-4719-9CB8-221659607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552" y="2823862"/>
            <a:ext cx="2680447" cy="403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4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EFA18A-274F-40C8-816A-5DE4F9EA91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8400" y="540617"/>
            <a:ext cx="6618514" cy="584113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Workforce  training and development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Build demand and market confidence 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reduce customer acquisition costs</a:t>
            </a:r>
          </a:p>
          <a:p>
            <a:r>
              <a:rPr lang="en-US" sz="2400" b="0" dirty="0"/>
              <a:t>Drive performance improvements, reduce cost, and deliver new economic solutions via </a:t>
            </a:r>
            <a:r>
              <a:rPr lang="en-US" sz="2400" dirty="0"/>
              <a:t>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echnology innovation and demonstrations</a:t>
            </a:r>
          </a:p>
          <a:p>
            <a:r>
              <a:rPr lang="en-US" sz="2400" b="0" dirty="0"/>
              <a:t>Develop </a:t>
            </a:r>
            <a:r>
              <a:rPr lang="en-US" sz="2400" dirty="0"/>
              <a:t>electrification solutions for LMI consumers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Build the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clean heat supply chain</a:t>
            </a:r>
          </a:p>
          <a:p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Minimize winter electrical peak by investing in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“heat-pump ready” solutions</a:t>
            </a:r>
          </a:p>
          <a:p>
            <a:r>
              <a:rPr lang="en-US" sz="2400" b="0" dirty="0"/>
              <a:t>Develop a 10-year </a:t>
            </a:r>
            <a:r>
              <a:rPr lang="en-US" sz="2400" dirty="0"/>
              <a:t>building electrification roadmap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00878B-C6AD-4BB0-A16B-23E6816A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72" y="540616"/>
            <a:ext cx="4471078" cy="6107834"/>
          </a:xfrm>
        </p:spPr>
        <p:txBody>
          <a:bodyPr>
            <a:normAutofit/>
          </a:bodyPr>
          <a:lstStyle/>
          <a:p>
            <a:r>
              <a:rPr lang="en-US" dirty="0"/>
              <a:t>NYS Clean Heat market development support to build market capacity, expand product</a:t>
            </a:r>
            <a:br>
              <a:rPr lang="en-US" dirty="0"/>
            </a:br>
            <a:r>
              <a:rPr lang="en-US" dirty="0"/>
              <a:t>availability, and reduce costs for building electrification </a:t>
            </a:r>
          </a:p>
        </p:txBody>
      </p:sp>
    </p:spTree>
    <p:extLst>
      <p:ext uri="{BB962C8B-B14F-4D97-AF65-F5344CB8AC3E}">
        <p14:creationId xmlns:p14="http://schemas.microsoft.com/office/powerpoint/2010/main" val="120419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175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Lt</vt:lpstr>
      <vt:lpstr>Office Theme</vt:lpstr>
      <vt:lpstr>PowerPoint Presentation</vt:lpstr>
      <vt:lpstr>Building Electrification Must Scale Aggressively </vt:lpstr>
      <vt:lpstr>NYS Clean Heat market development support to build market capacity, expand product availability, and reduce costs for building electrification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Vanessa Ulmer, NYSERDA</dc:title>
  <dc:creator>Ulmer, Vanessa M (NYSERDA)</dc:creator>
  <cp:lastModifiedBy>Ulmer, Vanessa M (NYSERDA)</cp:lastModifiedBy>
  <cp:revision>179</cp:revision>
  <dcterms:created xsi:type="dcterms:W3CDTF">2020-02-04T22:11:04Z</dcterms:created>
  <dcterms:modified xsi:type="dcterms:W3CDTF">2020-04-28T03:18:33Z</dcterms:modified>
</cp:coreProperties>
</file>