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734" r:id="rId3"/>
  </p:sldMasterIdLst>
  <p:notesMasterIdLst>
    <p:notesMasterId r:id="rId13"/>
  </p:notesMasterIdLst>
  <p:sldIdLst>
    <p:sldId id="713" r:id="rId4"/>
    <p:sldId id="709" r:id="rId5"/>
    <p:sldId id="682" r:id="rId6"/>
    <p:sldId id="685" r:id="rId7"/>
    <p:sldId id="702" r:id="rId8"/>
    <p:sldId id="711" r:id="rId9"/>
    <p:sldId id="712" r:id="rId10"/>
    <p:sldId id="3801" r:id="rId11"/>
    <p:sldId id="38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A497"/>
    <a:srgbClr val="C9F6F1"/>
    <a:srgbClr val="EBE7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62BA5-C9C7-A3E5-2569-72F8D929EB7D}" v="61" dt="2021-09-21T20:36:48.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932" autoAdjust="0"/>
  </p:normalViewPr>
  <p:slideViewPr>
    <p:cSldViewPr snapToGrid="0">
      <p:cViewPr varScale="1">
        <p:scale>
          <a:sx n="87" d="100"/>
          <a:sy n="87" d="100"/>
        </p:scale>
        <p:origin x="20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823CF-31EE-4A5C-9268-47D247075B05}" type="datetimeFigureOut">
              <a:rPr lang="en-US" smtClean="0"/>
              <a:t>9/22/21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C21E8-1CFC-4930-BAD7-69E2A347621E}" type="slidenum">
              <a:rPr lang="en-US" smtClean="0"/>
              <a:t>‹#›</a:t>
            </a:fld>
            <a:endParaRPr lang="en-US"/>
          </a:p>
        </p:txBody>
      </p:sp>
    </p:spTree>
    <p:extLst>
      <p:ext uri="{BB962C8B-B14F-4D97-AF65-F5344CB8AC3E}">
        <p14:creationId xmlns:p14="http://schemas.microsoft.com/office/powerpoint/2010/main" val="244331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To understand environmental justice (EJ), it is important to first understand environmental injustice. For far too long, communities with a majority of low-income residents, communities of color - often those with the least amount of power and contribution to environmental degradation - have experienced a disproportionate share of poor environmental outcomes.</a:t>
            </a:r>
          </a:p>
          <a:p>
            <a:pPr algn="l"/>
            <a:r>
              <a:rPr lang="en-US" b="1" i="0" dirty="0">
                <a:solidFill>
                  <a:srgbClr val="333333"/>
                </a:solidFill>
                <a:effectLst/>
                <a:latin typeface="Helvetica Neue"/>
              </a:rPr>
              <a:t>Environmental justice</a:t>
            </a:r>
            <a:r>
              <a:rPr lang="en-US" b="0" i="0" dirty="0">
                <a:solidFill>
                  <a:srgbClr val="333333"/>
                </a:solidFill>
                <a:effectLst/>
                <a:latin typeface="Helvetica Neue"/>
              </a:rPr>
              <a:t> works to address this by ensuring access and inclusion for people at every level of the planning and decision-making process, and equal protection from environmental and health hazards. This also includes implementing polices designed to close the gap on these environmental health disparities.</a:t>
            </a:r>
          </a:p>
          <a:p>
            <a:pPr algn="l"/>
            <a:r>
              <a:rPr lang="en-US" b="1" i="0" dirty="0">
                <a:solidFill>
                  <a:srgbClr val="333333"/>
                </a:solidFill>
                <a:effectLst/>
                <a:latin typeface="Helvetica Neue"/>
              </a:rPr>
              <a:t>Climate justice</a:t>
            </a:r>
            <a:r>
              <a:rPr lang="en-US" b="0" i="0" dirty="0">
                <a:solidFill>
                  <a:srgbClr val="333333"/>
                </a:solidFill>
                <a:effectLst/>
                <a:latin typeface="Helvetica Neue"/>
              </a:rPr>
              <a:t> is the recognition that it is these same historically overburdened communities that are most vulnerable to a rapidly changing climate. Disparities that are persistent in our society, from social, to economic and health inequities, can be exacerbated by impacts of climate change like extreme heat, flooding, and catastrophic weather events. The pursuit of climate justice also means holding those with the most responsibility for the climate crisis accountable.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D4986-FDE7-4AF5-8397-E7833CED33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192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D4986-FDE7-4AF5-8397-E7833CED33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97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clear that the town halls and public comments sits within the “Assess” section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D4986-FDE7-4AF5-8397-E7833CED33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580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DD4986-FDE7-4AF5-8397-E7833CED3381}" type="slidenum">
              <a:rPr lang="en-US" smtClean="0"/>
              <a:t>5</a:t>
            </a:fld>
            <a:endParaRPr lang="en-US"/>
          </a:p>
        </p:txBody>
      </p:sp>
    </p:spTree>
    <p:extLst>
      <p:ext uri="{BB962C8B-B14F-4D97-AF65-F5344CB8AC3E}">
        <p14:creationId xmlns:p14="http://schemas.microsoft.com/office/powerpoint/2010/main" val="773111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4340" indent="-434340">
              <a:lnSpc>
                <a:spcPct val="113000"/>
              </a:lnSpc>
              <a:buClr>
                <a:schemeClr val="accent2"/>
              </a:buClr>
              <a:buFont typeface="Wingdings 2" panose="05020102010507070707" pitchFamily="18" charset="2"/>
              <a:buChar char="Ë"/>
            </a:pPr>
            <a:r>
              <a:rPr lang="en-US" dirty="0"/>
              <a:t>NYC is committed to leading a just and equitable transition to carbon neutrality and acknowledges that environmental justice communities have borne a disproportionate share of the negative impacts associated with our existing economy.</a:t>
            </a:r>
          </a:p>
          <a:p>
            <a:pPr marL="434340" indent="-434340">
              <a:lnSpc>
                <a:spcPct val="113000"/>
              </a:lnSpc>
              <a:buClr>
                <a:schemeClr val="accent2"/>
              </a:buClr>
              <a:buFont typeface="Wingdings 2" panose="05020102010507070707" pitchFamily="18" charset="2"/>
              <a:buChar char="Ë"/>
            </a:pPr>
            <a:endParaRPr lang="en-US" dirty="0"/>
          </a:p>
          <a:p>
            <a:pPr marL="434340" indent="-434340">
              <a:lnSpc>
                <a:spcPct val="113000"/>
              </a:lnSpc>
              <a:buClr>
                <a:schemeClr val="accent2"/>
              </a:buClr>
              <a:buFont typeface="Wingdings 2" panose="05020102010507070707" pitchFamily="18" charset="2"/>
              <a:buChar char="Ë"/>
            </a:pPr>
            <a:r>
              <a:rPr lang="en-US" dirty="0"/>
              <a:t>NYC Accelerator’s values of equity, accountability, urgency, moving toward justice, transparency, and partnership support the City’s commitment to building a better future for all New Yorkers</a:t>
            </a:r>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7EC21E8-1CFC-4930-BAD7-69E2A347621E}" type="slidenum">
              <a:rPr lang="en-US" smtClean="0"/>
              <a:t>7</a:t>
            </a:fld>
            <a:endParaRPr lang="en-US"/>
          </a:p>
        </p:txBody>
      </p:sp>
    </p:spTree>
    <p:extLst>
      <p:ext uri="{BB962C8B-B14F-4D97-AF65-F5344CB8AC3E}">
        <p14:creationId xmlns:p14="http://schemas.microsoft.com/office/powerpoint/2010/main" val="279737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C21E8-1CFC-4930-BAD7-69E2A347621E}" type="slidenum">
              <a:rPr lang="en-US" smtClean="0"/>
              <a:t>8</a:t>
            </a:fld>
            <a:endParaRPr lang="en-US"/>
          </a:p>
        </p:txBody>
      </p:sp>
    </p:spTree>
    <p:extLst>
      <p:ext uri="{BB962C8B-B14F-4D97-AF65-F5344CB8AC3E}">
        <p14:creationId xmlns:p14="http://schemas.microsoft.com/office/powerpoint/2010/main" val="174972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C21E8-1CFC-4930-BAD7-69E2A347621E}" type="slidenum">
              <a:rPr lang="en-US" smtClean="0"/>
              <a:t>9</a:t>
            </a:fld>
            <a:endParaRPr lang="en-US"/>
          </a:p>
        </p:txBody>
      </p:sp>
    </p:spTree>
    <p:extLst>
      <p:ext uri="{BB962C8B-B14F-4D97-AF65-F5344CB8AC3E}">
        <p14:creationId xmlns:p14="http://schemas.microsoft.com/office/powerpoint/2010/main" val="90371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jpe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jpeg"/><Relationship Id="rId16" Type="http://schemas.openxmlformats.org/officeDocument/2006/relationships/image" Target="../media/image52.png"/><Relationship Id="rId20" Type="http://schemas.openxmlformats.org/officeDocument/2006/relationships/image" Target="../media/image56.emf"/><Relationship Id="rId1" Type="http://schemas.openxmlformats.org/officeDocument/2006/relationships/slideMaster" Target="../slideMasters/slideMaster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png"/></Relationships>
</file>

<file path=ppt/slideLayouts/_rels/slideLayout111.xml.rels><?xml version="1.0" encoding="UTF-8" standalone="yes"?>
<Relationships xmlns="http://schemas.openxmlformats.org/package/2006/relationships"><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82.png"/><Relationship Id="rId39" Type="http://schemas.openxmlformats.org/officeDocument/2006/relationships/image" Target="../media/image95.svg"/><Relationship Id="rId21" Type="http://schemas.openxmlformats.org/officeDocument/2006/relationships/image" Target="../media/image77.svg"/><Relationship Id="rId34" Type="http://schemas.openxmlformats.org/officeDocument/2006/relationships/image" Target="../media/image90.png"/><Relationship Id="rId42" Type="http://schemas.openxmlformats.org/officeDocument/2006/relationships/image" Target="../media/image98.png"/><Relationship Id="rId7" Type="http://schemas.openxmlformats.org/officeDocument/2006/relationships/image" Target="../media/image63.svg"/><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svg"/><Relationship Id="rId41" Type="http://schemas.openxmlformats.org/officeDocument/2006/relationships/image" Target="../media/image97.svg"/><Relationship Id="rId1" Type="http://schemas.openxmlformats.org/officeDocument/2006/relationships/slideMaster" Target="../slideMasters/slideMaster3.xml"/><Relationship Id="rId6" Type="http://schemas.openxmlformats.org/officeDocument/2006/relationships/image" Target="../media/image62.pn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svg"/><Relationship Id="rId40" Type="http://schemas.openxmlformats.org/officeDocument/2006/relationships/image" Target="../media/image96.png"/><Relationship Id="rId5" Type="http://schemas.openxmlformats.org/officeDocument/2006/relationships/image" Target="../media/image61.sv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36" Type="http://schemas.openxmlformats.org/officeDocument/2006/relationships/image" Target="../media/image92.png"/><Relationship Id="rId10" Type="http://schemas.openxmlformats.org/officeDocument/2006/relationships/image" Target="../media/image66.png"/><Relationship Id="rId19" Type="http://schemas.openxmlformats.org/officeDocument/2006/relationships/image" Target="../media/image75.svg"/><Relationship Id="rId31" Type="http://schemas.openxmlformats.org/officeDocument/2006/relationships/image" Target="../media/image87.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86.png"/><Relationship Id="rId35" Type="http://schemas.openxmlformats.org/officeDocument/2006/relationships/image" Target="../media/image91.svg"/><Relationship Id="rId43" Type="http://schemas.openxmlformats.org/officeDocument/2006/relationships/image" Target="../media/image99.svg"/><Relationship Id="rId8" Type="http://schemas.openxmlformats.org/officeDocument/2006/relationships/image" Target="../media/image64.png"/><Relationship Id="rId3" Type="http://schemas.openxmlformats.org/officeDocument/2006/relationships/image" Target="../media/image59.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38" Type="http://schemas.openxmlformats.org/officeDocument/2006/relationships/image" Target="../media/image9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jpe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jpeg"/><Relationship Id="rId16" Type="http://schemas.openxmlformats.org/officeDocument/2006/relationships/image" Target="../media/image52.png"/><Relationship Id="rId20" Type="http://schemas.openxmlformats.org/officeDocument/2006/relationships/image" Target="../media/image56.emf"/><Relationship Id="rId1" Type="http://schemas.openxmlformats.org/officeDocument/2006/relationships/slideMaster" Target="../slideMasters/slideMaster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png"/></Relationships>
</file>

<file path=ppt/slideLayouts/_rels/slideLayout56.xml.rels><?xml version="1.0" encoding="UTF-8" standalone="yes"?>
<Relationships xmlns="http://schemas.openxmlformats.org/package/2006/relationships"><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82.png"/><Relationship Id="rId39" Type="http://schemas.openxmlformats.org/officeDocument/2006/relationships/image" Target="../media/image95.svg"/><Relationship Id="rId21" Type="http://schemas.openxmlformats.org/officeDocument/2006/relationships/image" Target="../media/image77.svg"/><Relationship Id="rId34" Type="http://schemas.openxmlformats.org/officeDocument/2006/relationships/image" Target="../media/image90.png"/><Relationship Id="rId42" Type="http://schemas.openxmlformats.org/officeDocument/2006/relationships/image" Target="../media/image98.png"/><Relationship Id="rId7" Type="http://schemas.openxmlformats.org/officeDocument/2006/relationships/image" Target="../media/image63.svg"/><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svg"/><Relationship Id="rId41" Type="http://schemas.openxmlformats.org/officeDocument/2006/relationships/image" Target="../media/image97.svg"/><Relationship Id="rId1" Type="http://schemas.openxmlformats.org/officeDocument/2006/relationships/slideMaster" Target="../slideMasters/slideMaster2.xml"/><Relationship Id="rId6" Type="http://schemas.openxmlformats.org/officeDocument/2006/relationships/image" Target="../media/image62.pn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svg"/><Relationship Id="rId40" Type="http://schemas.openxmlformats.org/officeDocument/2006/relationships/image" Target="../media/image96.png"/><Relationship Id="rId5" Type="http://schemas.openxmlformats.org/officeDocument/2006/relationships/image" Target="../media/image61.sv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36" Type="http://schemas.openxmlformats.org/officeDocument/2006/relationships/image" Target="../media/image92.png"/><Relationship Id="rId10" Type="http://schemas.openxmlformats.org/officeDocument/2006/relationships/image" Target="../media/image66.png"/><Relationship Id="rId19" Type="http://schemas.openxmlformats.org/officeDocument/2006/relationships/image" Target="../media/image75.svg"/><Relationship Id="rId31" Type="http://schemas.openxmlformats.org/officeDocument/2006/relationships/image" Target="../media/image87.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86.png"/><Relationship Id="rId35" Type="http://schemas.openxmlformats.org/officeDocument/2006/relationships/image" Target="../media/image91.svg"/><Relationship Id="rId43" Type="http://schemas.openxmlformats.org/officeDocument/2006/relationships/image" Target="../media/image99.svg"/><Relationship Id="rId8" Type="http://schemas.openxmlformats.org/officeDocument/2006/relationships/image" Target="../media/image64.png"/><Relationship Id="rId3" Type="http://schemas.openxmlformats.org/officeDocument/2006/relationships/image" Target="../media/image59.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38" Type="http://schemas.openxmlformats.org/officeDocument/2006/relationships/image" Target="../media/image9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4"/>
          </p:nvPr>
        </p:nvSpPr>
        <p:spPr>
          <a:xfrm>
            <a:off x="9052333"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8BB90A-BB60-42EF-AC2B-E1BDC59992F1}" type="slidenum">
              <a:rPr lang="en-US" smtClean="0"/>
              <a:t>‹#›</a:t>
            </a:fld>
            <a:endParaRPr lang="en-US"/>
          </a:p>
        </p:txBody>
      </p:sp>
    </p:spTree>
    <p:extLst>
      <p:ext uri="{BB962C8B-B14F-4D97-AF65-F5344CB8AC3E}">
        <p14:creationId xmlns:p14="http://schemas.microsoft.com/office/powerpoint/2010/main" val="125128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3" name="Picture 2" descr="Picture of a building facade">
            <a:extLst>
              <a:ext uri="{FF2B5EF4-FFF2-40B4-BE49-F238E27FC236}">
                <a16:creationId xmlns:a16="http://schemas.microsoft.com/office/drawing/2014/main" id="{C30F88B5-C532-4B95-AC0A-5813D40B25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7673547" y="205740"/>
            <a:ext cx="4381501" cy="6446520"/>
          </a:xfrm>
          <a:prstGeom prst="rect">
            <a:avLst/>
          </a:prstGeom>
        </p:spPr>
      </p:pic>
    </p:spTree>
    <p:extLst>
      <p:ext uri="{BB962C8B-B14F-4D97-AF65-F5344CB8AC3E}">
        <p14:creationId xmlns:p14="http://schemas.microsoft.com/office/powerpoint/2010/main" val="2158157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3-Column">
    <p:spTree>
      <p:nvGrpSpPr>
        <p:cNvPr id="1" name=""/>
        <p:cNvGrpSpPr/>
        <p:nvPr/>
      </p:nvGrpSpPr>
      <p:grpSpPr>
        <a:xfrm>
          <a:off x="0" y="0"/>
          <a:ext cx="0" cy="0"/>
          <a:chOff x="0" y="0"/>
          <a:chExt cx="0" cy="0"/>
        </a:xfrm>
      </p:grpSpPr>
      <p:sp>
        <p:nvSpPr>
          <p:cNvPr id="11" name="Content Placeholder 15"/>
          <p:cNvSpPr>
            <a:spLocks noGrp="1"/>
          </p:cNvSpPr>
          <p:nvPr>
            <p:ph sz="quarter" idx="13"/>
          </p:nvPr>
        </p:nvSpPr>
        <p:spPr>
          <a:xfrm>
            <a:off x="476250" y="1830943"/>
            <a:ext cx="3101340" cy="3933248"/>
          </a:xfrm>
        </p:spPr>
        <p:txBody>
          <a:bodyPr anchor="ctr">
            <a:noAutofit/>
          </a:bodyPr>
          <a:lstStyle>
            <a:lvl1pPr marL="0" indent="0">
              <a:buNone/>
              <a:defRPr sz="2250">
                <a:latin typeface="+mj-lt"/>
              </a:defRPr>
            </a:lvl1pPr>
            <a:lvl2pPr marL="457182" indent="0">
              <a:buNone/>
              <a:defRPr>
                <a:latin typeface="+mj-lt"/>
              </a:defRPr>
            </a:lvl2pPr>
            <a:lvl3pPr marL="914363" indent="0">
              <a:buNone/>
              <a:defRPr>
                <a:latin typeface="+mj-lt"/>
              </a:defRPr>
            </a:lvl3pPr>
            <a:lvl4pPr marL="1371545" indent="0">
              <a:buNone/>
              <a:defRPr>
                <a:latin typeface="+mj-lt"/>
              </a:defRPr>
            </a:lvl4pPr>
            <a:lvl5pPr marL="1828727" indent="0">
              <a:buNone/>
              <a:defRPr>
                <a:latin typeface="+mj-lt"/>
              </a:defRPr>
            </a:lvl5pPr>
          </a:lstStyle>
          <a:p>
            <a:pPr lvl="0"/>
            <a:r>
              <a:rPr lang="en-US"/>
              <a:t>Click to edit Master text styles</a:t>
            </a:r>
          </a:p>
        </p:txBody>
      </p:sp>
      <p:sp>
        <p:nvSpPr>
          <p:cNvPr id="12" name="Content Placeholder 15"/>
          <p:cNvSpPr>
            <a:spLocks noGrp="1"/>
          </p:cNvSpPr>
          <p:nvPr>
            <p:ph sz="quarter" idx="14"/>
          </p:nvPr>
        </p:nvSpPr>
        <p:spPr>
          <a:xfrm>
            <a:off x="4556760" y="1830943"/>
            <a:ext cx="3099435" cy="3933248"/>
          </a:xfrm>
        </p:spPr>
        <p:txBody>
          <a:bodyPr anchor="ctr">
            <a:noAutofit/>
          </a:bodyPr>
          <a:lstStyle>
            <a:lvl1pPr marL="0" indent="0">
              <a:buNone/>
              <a:defRPr sz="2250">
                <a:latin typeface="+mj-lt"/>
              </a:defRPr>
            </a:lvl1pPr>
            <a:lvl2pPr marL="457182" indent="0">
              <a:buNone/>
              <a:defRPr>
                <a:latin typeface="+mj-lt"/>
              </a:defRPr>
            </a:lvl2pPr>
            <a:lvl3pPr marL="914363" indent="0">
              <a:buNone/>
              <a:defRPr>
                <a:latin typeface="+mj-lt"/>
              </a:defRPr>
            </a:lvl3pPr>
            <a:lvl4pPr marL="1371545" indent="0">
              <a:buNone/>
              <a:defRPr>
                <a:latin typeface="+mj-lt"/>
              </a:defRPr>
            </a:lvl4pPr>
            <a:lvl5pPr marL="1828727" indent="0">
              <a:buNone/>
              <a:defRPr>
                <a:latin typeface="+mj-lt"/>
              </a:defRPr>
            </a:lvl5pPr>
          </a:lstStyle>
          <a:p>
            <a:pPr lvl="0"/>
            <a:r>
              <a:rPr lang="en-US"/>
              <a:t>Click to edit Master text styles</a:t>
            </a:r>
          </a:p>
        </p:txBody>
      </p:sp>
      <p:sp>
        <p:nvSpPr>
          <p:cNvPr id="13" name="Content Placeholder 15"/>
          <p:cNvSpPr>
            <a:spLocks noGrp="1"/>
          </p:cNvSpPr>
          <p:nvPr>
            <p:ph sz="quarter" idx="15"/>
          </p:nvPr>
        </p:nvSpPr>
        <p:spPr>
          <a:xfrm>
            <a:off x="8635365" y="1830943"/>
            <a:ext cx="3099435" cy="3933248"/>
          </a:xfrm>
        </p:spPr>
        <p:txBody>
          <a:bodyPr anchor="ctr">
            <a:noAutofit/>
          </a:bodyPr>
          <a:lstStyle>
            <a:lvl1pPr marL="0" indent="0">
              <a:buNone/>
              <a:defRPr sz="2250">
                <a:latin typeface="+mj-lt"/>
              </a:defRPr>
            </a:lvl1pPr>
            <a:lvl2pPr marL="457182" indent="0">
              <a:buNone/>
              <a:defRPr>
                <a:latin typeface="+mj-lt"/>
              </a:defRPr>
            </a:lvl2pPr>
            <a:lvl3pPr marL="914363" indent="0">
              <a:buNone/>
              <a:defRPr>
                <a:latin typeface="+mj-lt"/>
              </a:defRPr>
            </a:lvl3pPr>
            <a:lvl4pPr marL="1371545" indent="0">
              <a:buNone/>
              <a:defRPr>
                <a:latin typeface="+mj-lt"/>
              </a:defRPr>
            </a:lvl4pPr>
            <a:lvl5pPr marL="1828727" indent="0">
              <a:buNone/>
              <a:defRPr>
                <a:latin typeface="+mj-lt"/>
              </a:defRPr>
            </a:lvl5pPr>
          </a:lstStyle>
          <a:p>
            <a:pPr lvl="0"/>
            <a:r>
              <a:rPr lang="en-US"/>
              <a:t>Click to edit Master text styles</a:t>
            </a:r>
          </a:p>
        </p:txBody>
      </p:sp>
      <p:cxnSp>
        <p:nvCxnSpPr>
          <p:cNvPr id="14" name="Straight Connector 13"/>
          <p:cNvCxnSpPr>
            <a:cxnSpLocks/>
          </p:cNvCxnSpPr>
          <p:nvPr/>
        </p:nvCxnSpPr>
        <p:spPr>
          <a:xfrm>
            <a:off x="4067175" y="1830943"/>
            <a:ext cx="0" cy="3933248"/>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8145780" y="1830943"/>
            <a:ext cx="0" cy="3933248"/>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7">
            <a:extLst>
              <a:ext uri="{FF2B5EF4-FFF2-40B4-BE49-F238E27FC236}">
                <a16:creationId xmlns:a16="http://schemas.microsoft.com/office/drawing/2014/main" id="{F53340DA-6970-45B0-A774-913A3370D257}"/>
              </a:ext>
            </a:extLst>
          </p:cNvPr>
          <p:cNvSpPr>
            <a:spLocks noGrp="1"/>
          </p:cNvSpPr>
          <p:nvPr>
            <p:ph type="ftr" sz="quarter" idx="11"/>
          </p:nvPr>
        </p:nvSpPr>
        <p:spPr>
          <a:xfrm>
            <a:off x="870103" y="6356350"/>
            <a:ext cx="4114800" cy="365125"/>
          </a:xfrm>
        </p:spPr>
        <p:txBody>
          <a:bodyPr/>
          <a:lstStyle/>
          <a:p>
            <a:endParaRPr lang="en-US"/>
          </a:p>
        </p:txBody>
      </p:sp>
      <p:sp>
        <p:nvSpPr>
          <p:cNvPr id="21" name="Title 1">
            <a:extLst>
              <a:ext uri="{FF2B5EF4-FFF2-40B4-BE49-F238E27FC236}">
                <a16:creationId xmlns:a16="http://schemas.microsoft.com/office/drawing/2014/main" id="{0EA3D39C-BE9C-4AAB-B2E4-558BA0060B7F}"/>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22" name="Slide Number Placeholder 5">
            <a:extLst>
              <a:ext uri="{FF2B5EF4-FFF2-40B4-BE49-F238E27FC236}">
                <a16:creationId xmlns:a16="http://schemas.microsoft.com/office/drawing/2014/main" id="{45D9A2B6-FB93-4B5A-9D0D-3DEB5ADA5B86}"/>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23" name="Picture 22" descr="NYC Accelerator Logo">
            <a:extLst>
              <a:ext uri="{FF2B5EF4-FFF2-40B4-BE49-F238E27FC236}">
                <a16:creationId xmlns:a16="http://schemas.microsoft.com/office/drawing/2014/main" id="{FF33BD9C-2BFD-43F7-B77B-106B7D9E19C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8" name="Google Shape;92;p18">
            <a:extLst>
              <a:ext uri="{FF2B5EF4-FFF2-40B4-BE49-F238E27FC236}">
                <a16:creationId xmlns:a16="http://schemas.microsoft.com/office/drawing/2014/main" id="{78851584-55B4-C748-A189-347B6F7A78A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31610386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a:p>
        </p:txBody>
      </p:sp>
      <p:sp>
        <p:nvSpPr>
          <p:cNvPr id="15" name="Content Placeholder 5">
            <a:extLst>
              <a:ext uri="{FF2B5EF4-FFF2-40B4-BE49-F238E27FC236}">
                <a16:creationId xmlns:a16="http://schemas.microsoft.com/office/drawing/2014/main" id="{CB80A08E-9C6D-4FEA-9151-AA8D60B5EA24}"/>
              </a:ext>
            </a:extLst>
          </p:cNvPr>
          <p:cNvSpPr>
            <a:spLocks noGrp="1"/>
          </p:cNvSpPr>
          <p:nvPr>
            <p:ph sz="quarter" idx="18"/>
          </p:nvPr>
        </p:nvSpPr>
        <p:spPr>
          <a:xfrm>
            <a:off x="2157685" y="1987873"/>
            <a:ext cx="9161463" cy="411013"/>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Content Placeholder 5">
            <a:extLst>
              <a:ext uri="{FF2B5EF4-FFF2-40B4-BE49-F238E27FC236}">
                <a16:creationId xmlns:a16="http://schemas.microsoft.com/office/drawing/2014/main" id="{EED01B77-522C-4D16-BFF9-9618004F008C}"/>
              </a:ext>
            </a:extLst>
          </p:cNvPr>
          <p:cNvSpPr>
            <a:spLocks noGrp="1"/>
          </p:cNvSpPr>
          <p:nvPr>
            <p:ph sz="quarter" idx="19"/>
          </p:nvPr>
        </p:nvSpPr>
        <p:spPr>
          <a:xfrm>
            <a:off x="2158155" y="2415477"/>
            <a:ext cx="9161463" cy="566840"/>
          </a:xfrm>
        </p:spPr>
        <p:txBody>
          <a:bodyPr>
            <a:no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Title 1">
            <a:extLst>
              <a:ext uri="{FF2B5EF4-FFF2-40B4-BE49-F238E27FC236}">
                <a16:creationId xmlns:a16="http://schemas.microsoft.com/office/drawing/2014/main" id="{EF27B86E-9797-4149-90AE-F8DF0D00B4A6}"/>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29" name="Content Placeholder 5">
            <a:extLst>
              <a:ext uri="{FF2B5EF4-FFF2-40B4-BE49-F238E27FC236}">
                <a16:creationId xmlns:a16="http://schemas.microsoft.com/office/drawing/2014/main" id="{F79CEE15-E436-4104-B0C8-CE3D79329732}"/>
              </a:ext>
            </a:extLst>
          </p:cNvPr>
          <p:cNvSpPr>
            <a:spLocks noGrp="1"/>
          </p:cNvSpPr>
          <p:nvPr>
            <p:ph sz="quarter" idx="20"/>
          </p:nvPr>
        </p:nvSpPr>
        <p:spPr>
          <a:xfrm>
            <a:off x="2171188" y="3228296"/>
            <a:ext cx="9161463" cy="411013"/>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0" name="Content Placeholder 5">
            <a:extLst>
              <a:ext uri="{FF2B5EF4-FFF2-40B4-BE49-F238E27FC236}">
                <a16:creationId xmlns:a16="http://schemas.microsoft.com/office/drawing/2014/main" id="{1E90A74E-618B-4DD6-98DE-0EC0D2E264B6}"/>
              </a:ext>
            </a:extLst>
          </p:cNvPr>
          <p:cNvSpPr>
            <a:spLocks noGrp="1"/>
          </p:cNvSpPr>
          <p:nvPr>
            <p:ph sz="quarter" idx="21"/>
          </p:nvPr>
        </p:nvSpPr>
        <p:spPr>
          <a:xfrm>
            <a:off x="2171658" y="3667474"/>
            <a:ext cx="9161463" cy="566841"/>
          </a:xfrm>
        </p:spPr>
        <p:txBody>
          <a:bodyPr>
            <a:no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Content Placeholder 5">
            <a:extLst>
              <a:ext uri="{FF2B5EF4-FFF2-40B4-BE49-F238E27FC236}">
                <a16:creationId xmlns:a16="http://schemas.microsoft.com/office/drawing/2014/main" id="{C5E4A266-21FE-48A2-A0F1-77F3977AC9F2}"/>
              </a:ext>
            </a:extLst>
          </p:cNvPr>
          <p:cNvSpPr>
            <a:spLocks noGrp="1"/>
          </p:cNvSpPr>
          <p:nvPr>
            <p:ph sz="quarter" idx="22"/>
          </p:nvPr>
        </p:nvSpPr>
        <p:spPr>
          <a:xfrm>
            <a:off x="2194335" y="4443645"/>
            <a:ext cx="9161463" cy="411013"/>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Content Placeholder 5">
            <a:extLst>
              <a:ext uri="{FF2B5EF4-FFF2-40B4-BE49-F238E27FC236}">
                <a16:creationId xmlns:a16="http://schemas.microsoft.com/office/drawing/2014/main" id="{F77CC523-AA8E-48E5-A4EB-B42439EB7BBD}"/>
              </a:ext>
            </a:extLst>
          </p:cNvPr>
          <p:cNvSpPr>
            <a:spLocks noGrp="1"/>
          </p:cNvSpPr>
          <p:nvPr>
            <p:ph sz="quarter" idx="23"/>
          </p:nvPr>
        </p:nvSpPr>
        <p:spPr>
          <a:xfrm>
            <a:off x="2194805" y="4871249"/>
            <a:ext cx="9161463" cy="578416"/>
          </a:xfrm>
        </p:spPr>
        <p:txBody>
          <a:bodyPr>
            <a:no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5" name="Picture Placeholder 5">
            <a:extLst>
              <a:ext uri="{FF2B5EF4-FFF2-40B4-BE49-F238E27FC236}">
                <a16:creationId xmlns:a16="http://schemas.microsoft.com/office/drawing/2014/main" id="{2AB89A19-2DF4-4A5E-A769-CE9394C24EA6}"/>
              </a:ext>
            </a:extLst>
          </p:cNvPr>
          <p:cNvSpPr>
            <a:spLocks noGrp="1"/>
          </p:cNvSpPr>
          <p:nvPr>
            <p:ph type="pic" sz="quarter" idx="24"/>
          </p:nvPr>
        </p:nvSpPr>
        <p:spPr>
          <a:xfrm>
            <a:off x="839788" y="1996077"/>
            <a:ext cx="921686" cy="921686"/>
          </a:xfrm>
        </p:spPr>
        <p:txBody>
          <a:bodyPr/>
          <a:lstStyle>
            <a:lvl1pPr marL="0" indent="0" algn="ctr">
              <a:buNone/>
              <a:defRPr sz="833">
                <a:solidFill>
                  <a:schemeClr val="bg1"/>
                </a:solidFill>
              </a:defRPr>
            </a:lvl1pPr>
          </a:lstStyle>
          <a:p>
            <a:r>
              <a:rPr lang="en-US"/>
              <a:t>Click icon to add picture</a:t>
            </a:r>
            <a:endParaRPr lang="en-US" dirty="0"/>
          </a:p>
        </p:txBody>
      </p:sp>
      <p:sp>
        <p:nvSpPr>
          <p:cNvPr id="36" name="Picture Placeholder 5">
            <a:extLst>
              <a:ext uri="{FF2B5EF4-FFF2-40B4-BE49-F238E27FC236}">
                <a16:creationId xmlns:a16="http://schemas.microsoft.com/office/drawing/2014/main" id="{A5D068DC-4C92-422F-88BE-84BACD268958}"/>
              </a:ext>
            </a:extLst>
          </p:cNvPr>
          <p:cNvSpPr>
            <a:spLocks noGrp="1"/>
          </p:cNvSpPr>
          <p:nvPr>
            <p:ph type="pic" sz="quarter" idx="25"/>
          </p:nvPr>
        </p:nvSpPr>
        <p:spPr>
          <a:xfrm>
            <a:off x="870103" y="3234249"/>
            <a:ext cx="921686" cy="921686"/>
          </a:xfrm>
        </p:spPr>
        <p:txBody>
          <a:bodyPr/>
          <a:lstStyle>
            <a:lvl1pPr marL="0" indent="0" algn="ctr">
              <a:buNone/>
              <a:defRPr sz="833">
                <a:solidFill>
                  <a:schemeClr val="bg1"/>
                </a:solidFill>
              </a:defRPr>
            </a:lvl1pPr>
          </a:lstStyle>
          <a:p>
            <a:r>
              <a:rPr lang="en-US"/>
              <a:t>Click icon to add picture</a:t>
            </a:r>
            <a:endParaRPr lang="en-US" dirty="0"/>
          </a:p>
        </p:txBody>
      </p:sp>
      <p:sp>
        <p:nvSpPr>
          <p:cNvPr id="37" name="Picture Placeholder 5">
            <a:extLst>
              <a:ext uri="{FF2B5EF4-FFF2-40B4-BE49-F238E27FC236}">
                <a16:creationId xmlns:a16="http://schemas.microsoft.com/office/drawing/2014/main" id="{7A4F852D-AFF4-4661-B0CC-8F659BF35580}"/>
              </a:ext>
            </a:extLst>
          </p:cNvPr>
          <p:cNvSpPr>
            <a:spLocks noGrp="1"/>
          </p:cNvSpPr>
          <p:nvPr>
            <p:ph type="pic" sz="quarter" idx="26"/>
          </p:nvPr>
        </p:nvSpPr>
        <p:spPr>
          <a:xfrm>
            <a:off x="872225" y="4472421"/>
            <a:ext cx="921686" cy="921686"/>
          </a:xfrm>
        </p:spPr>
        <p:txBody>
          <a:bodyPr/>
          <a:lstStyle>
            <a:lvl1pPr marL="0" indent="0" algn="ctr">
              <a:buNone/>
              <a:defRPr sz="833">
                <a:solidFill>
                  <a:schemeClr val="bg1"/>
                </a:solidFill>
              </a:defRPr>
            </a:lvl1pPr>
          </a:lstStyle>
          <a:p>
            <a:r>
              <a:rPr lang="en-US"/>
              <a:t>Click icon to add picture</a:t>
            </a:r>
            <a:endParaRPr lang="en-US" dirty="0"/>
          </a:p>
        </p:txBody>
      </p:sp>
      <p:sp>
        <p:nvSpPr>
          <p:cNvPr id="38" name="Slide Number Placeholder 5">
            <a:extLst>
              <a:ext uri="{FF2B5EF4-FFF2-40B4-BE49-F238E27FC236}">
                <a16:creationId xmlns:a16="http://schemas.microsoft.com/office/drawing/2014/main" id="{B65A6C02-2E3C-4EF4-952F-C5C201D8895B}"/>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39" name="Picture 38" descr="NYC Accelerator Logo">
            <a:extLst>
              <a:ext uri="{FF2B5EF4-FFF2-40B4-BE49-F238E27FC236}">
                <a16:creationId xmlns:a16="http://schemas.microsoft.com/office/drawing/2014/main" id="{C74115AF-67DD-4E07-83AD-9E3B5D5798F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7" name="Google Shape;92;p18">
            <a:extLst>
              <a:ext uri="{FF2B5EF4-FFF2-40B4-BE49-F238E27FC236}">
                <a16:creationId xmlns:a16="http://schemas.microsoft.com/office/drawing/2014/main" id="{ECFCC36A-C727-264E-B44F-AF14E87AF7C6}"/>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2252238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mparison with Pics">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a:p>
        </p:txBody>
      </p:sp>
      <p:sp>
        <p:nvSpPr>
          <p:cNvPr id="22" name="Title 1">
            <a:extLst>
              <a:ext uri="{FF2B5EF4-FFF2-40B4-BE49-F238E27FC236}">
                <a16:creationId xmlns:a16="http://schemas.microsoft.com/office/drawing/2014/main" id="{6682FCCB-ADB0-418F-894B-E7F1A8E71459}"/>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28" name="Text Placeholder 27">
            <a:extLst>
              <a:ext uri="{FF2B5EF4-FFF2-40B4-BE49-F238E27FC236}">
                <a16:creationId xmlns:a16="http://schemas.microsoft.com/office/drawing/2014/main" id="{F803EB38-FA2C-434E-BD7F-9A7D14AED463}"/>
              </a:ext>
            </a:extLst>
          </p:cNvPr>
          <p:cNvSpPr>
            <a:spLocks noGrp="1"/>
          </p:cNvSpPr>
          <p:nvPr>
            <p:ph type="body" sz="quarter" idx="16"/>
          </p:nvPr>
        </p:nvSpPr>
        <p:spPr>
          <a:xfrm>
            <a:off x="1537647" y="3320089"/>
            <a:ext cx="2489200" cy="2211388"/>
          </a:xfrm>
        </p:spPr>
        <p:txBody>
          <a:bodyPr>
            <a:noAutofit/>
          </a:bodyPr>
          <a:lstStyle>
            <a:lvl1pPr marL="0" indent="0" algn="ctr">
              <a:buFontTx/>
              <a:buNone/>
              <a:defRPr sz="2000"/>
            </a:lvl1pPr>
            <a:lvl2pPr>
              <a:defRPr sz="2000"/>
            </a:lvl2pPr>
            <a:lvl3pPr>
              <a:defRPr sz="2000"/>
            </a:lvl3pPr>
            <a:lvl4pPr>
              <a:defRPr sz="2000"/>
            </a:lvl4pPr>
            <a:lvl5pPr>
              <a:defRPr sz="2000"/>
            </a:lvl5pPr>
          </a:lstStyle>
          <a:p>
            <a:pPr lvl="0"/>
            <a:r>
              <a:rPr lang="en-US"/>
              <a:t>Click to edit Master text styles</a:t>
            </a:r>
          </a:p>
        </p:txBody>
      </p:sp>
      <p:sp>
        <p:nvSpPr>
          <p:cNvPr id="29" name="Text Placeholder 27">
            <a:extLst>
              <a:ext uri="{FF2B5EF4-FFF2-40B4-BE49-F238E27FC236}">
                <a16:creationId xmlns:a16="http://schemas.microsoft.com/office/drawing/2014/main" id="{57E811FD-658A-48A6-9DFB-6A64FA9DAFED}"/>
              </a:ext>
            </a:extLst>
          </p:cNvPr>
          <p:cNvSpPr>
            <a:spLocks noGrp="1"/>
          </p:cNvSpPr>
          <p:nvPr>
            <p:ph type="body" sz="quarter" idx="17"/>
          </p:nvPr>
        </p:nvSpPr>
        <p:spPr>
          <a:xfrm>
            <a:off x="4837783" y="3320089"/>
            <a:ext cx="2489200" cy="2211388"/>
          </a:xfrm>
        </p:spPr>
        <p:txBody>
          <a:bodyPr>
            <a:noAutofit/>
          </a:bodyPr>
          <a:lstStyle>
            <a:lvl1pPr marL="0" indent="0" algn="ctr">
              <a:buFontTx/>
              <a:buNone/>
              <a:defRPr sz="2000"/>
            </a:lvl1pPr>
            <a:lvl2pPr>
              <a:defRPr sz="2000"/>
            </a:lvl2pPr>
            <a:lvl3pPr>
              <a:defRPr sz="2000"/>
            </a:lvl3pPr>
            <a:lvl4pPr>
              <a:defRPr sz="2000"/>
            </a:lvl4pPr>
            <a:lvl5pPr>
              <a:defRPr sz="2000"/>
            </a:lvl5pPr>
          </a:lstStyle>
          <a:p>
            <a:pPr lvl="0"/>
            <a:r>
              <a:rPr lang="en-US"/>
              <a:t>Click to edit Master text styles</a:t>
            </a:r>
          </a:p>
        </p:txBody>
      </p:sp>
      <p:sp>
        <p:nvSpPr>
          <p:cNvPr id="30" name="Text Placeholder 27">
            <a:extLst>
              <a:ext uri="{FF2B5EF4-FFF2-40B4-BE49-F238E27FC236}">
                <a16:creationId xmlns:a16="http://schemas.microsoft.com/office/drawing/2014/main" id="{59B10E34-1354-4CD3-9E70-94C9730266E1}"/>
              </a:ext>
            </a:extLst>
          </p:cNvPr>
          <p:cNvSpPr>
            <a:spLocks noGrp="1"/>
          </p:cNvSpPr>
          <p:nvPr>
            <p:ph type="body" sz="quarter" idx="18"/>
          </p:nvPr>
        </p:nvSpPr>
        <p:spPr>
          <a:xfrm>
            <a:off x="8165154" y="3322196"/>
            <a:ext cx="2489200" cy="2211388"/>
          </a:xfrm>
        </p:spPr>
        <p:txBody>
          <a:bodyPr>
            <a:noAutofit/>
          </a:bodyPr>
          <a:lstStyle>
            <a:lvl1pPr marL="0" indent="0" algn="ctr">
              <a:buFontTx/>
              <a:buNone/>
              <a:defRPr sz="2000"/>
            </a:lvl1pPr>
            <a:lvl2pPr>
              <a:defRPr sz="2000"/>
            </a:lvl2pPr>
            <a:lvl3pPr>
              <a:defRPr sz="2000"/>
            </a:lvl3pPr>
            <a:lvl4pPr>
              <a:defRPr sz="2000"/>
            </a:lvl4pPr>
            <a:lvl5pPr>
              <a:defRPr sz="2000"/>
            </a:lvl5pPr>
          </a:lstStyle>
          <a:p>
            <a:pPr lvl="0"/>
            <a:r>
              <a:rPr lang="en-US"/>
              <a:t>Click to edit Master text styles</a:t>
            </a:r>
          </a:p>
        </p:txBody>
      </p:sp>
      <p:sp>
        <p:nvSpPr>
          <p:cNvPr id="31" name="Picture Placeholder 5">
            <a:extLst>
              <a:ext uri="{FF2B5EF4-FFF2-40B4-BE49-F238E27FC236}">
                <a16:creationId xmlns:a16="http://schemas.microsoft.com/office/drawing/2014/main" id="{223F3C47-9895-4E8B-94D5-FAD0EF4081AB}"/>
              </a:ext>
            </a:extLst>
          </p:cNvPr>
          <p:cNvSpPr>
            <a:spLocks noGrp="1"/>
          </p:cNvSpPr>
          <p:nvPr>
            <p:ph type="pic" sz="quarter" idx="21"/>
          </p:nvPr>
        </p:nvSpPr>
        <p:spPr>
          <a:xfrm>
            <a:off x="2345151" y="2248287"/>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32" name="Picture Placeholder 5">
            <a:extLst>
              <a:ext uri="{FF2B5EF4-FFF2-40B4-BE49-F238E27FC236}">
                <a16:creationId xmlns:a16="http://schemas.microsoft.com/office/drawing/2014/main" id="{27318698-7CB1-4B64-A21D-D0662B5FAEED}"/>
              </a:ext>
            </a:extLst>
          </p:cNvPr>
          <p:cNvSpPr>
            <a:spLocks noGrp="1"/>
          </p:cNvSpPr>
          <p:nvPr>
            <p:ph type="pic" sz="quarter" idx="22"/>
          </p:nvPr>
        </p:nvSpPr>
        <p:spPr>
          <a:xfrm>
            <a:off x="5733567" y="2248287"/>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33" name="Picture Placeholder 5">
            <a:extLst>
              <a:ext uri="{FF2B5EF4-FFF2-40B4-BE49-F238E27FC236}">
                <a16:creationId xmlns:a16="http://schemas.microsoft.com/office/drawing/2014/main" id="{E1DFEC17-73DD-4C4B-BEDE-F343F1EFD191}"/>
              </a:ext>
            </a:extLst>
          </p:cNvPr>
          <p:cNvSpPr>
            <a:spLocks noGrp="1"/>
          </p:cNvSpPr>
          <p:nvPr>
            <p:ph type="pic" sz="quarter" idx="23"/>
          </p:nvPr>
        </p:nvSpPr>
        <p:spPr>
          <a:xfrm>
            <a:off x="9028754" y="2248287"/>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34" name="Slide Number Placeholder 5">
            <a:extLst>
              <a:ext uri="{FF2B5EF4-FFF2-40B4-BE49-F238E27FC236}">
                <a16:creationId xmlns:a16="http://schemas.microsoft.com/office/drawing/2014/main" id="{E699025D-21D5-49B0-9BD9-0933D990EDFC}"/>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35" name="Picture 34" descr="NYC Accelerator Logo">
            <a:extLst>
              <a:ext uri="{FF2B5EF4-FFF2-40B4-BE49-F238E27FC236}">
                <a16:creationId xmlns:a16="http://schemas.microsoft.com/office/drawing/2014/main" id="{F1737DEB-D0A5-43AE-997E-24805F3FEB2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3" name="Google Shape;92;p18">
            <a:extLst>
              <a:ext uri="{FF2B5EF4-FFF2-40B4-BE49-F238E27FC236}">
                <a16:creationId xmlns:a16="http://schemas.microsoft.com/office/drawing/2014/main" id="{6B3DFB22-9508-5846-964C-A740D2B1F53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37128059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ullet Icon Comparison">
    <p:spTree>
      <p:nvGrpSpPr>
        <p:cNvPr id="1" name=""/>
        <p:cNvGrpSpPr/>
        <p:nvPr/>
      </p:nvGrpSpPr>
      <p:grpSpPr>
        <a:xfrm>
          <a:off x="0" y="0"/>
          <a:ext cx="0" cy="0"/>
          <a:chOff x="0" y="0"/>
          <a:chExt cx="0" cy="0"/>
        </a:xfrm>
      </p:grpSpPr>
      <p:sp>
        <p:nvSpPr>
          <p:cNvPr id="18" name="Text Placeholder 3"/>
          <p:cNvSpPr>
            <a:spLocks noGrp="1"/>
          </p:cNvSpPr>
          <p:nvPr>
            <p:ph type="body" sz="quarter" idx="16" hasCustomPrompt="1"/>
          </p:nvPr>
        </p:nvSpPr>
        <p:spPr>
          <a:xfrm>
            <a:off x="1889015" y="174715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19" name="Text Placeholder 3"/>
          <p:cNvSpPr>
            <a:spLocks noGrp="1"/>
          </p:cNvSpPr>
          <p:nvPr>
            <p:ph type="body" sz="quarter" idx="17" hasCustomPrompt="1"/>
          </p:nvPr>
        </p:nvSpPr>
        <p:spPr>
          <a:xfrm>
            <a:off x="1889015" y="279899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20" name="Text Placeholder 3"/>
          <p:cNvSpPr>
            <a:spLocks noGrp="1"/>
          </p:cNvSpPr>
          <p:nvPr>
            <p:ph type="body" sz="quarter" idx="18" hasCustomPrompt="1"/>
          </p:nvPr>
        </p:nvSpPr>
        <p:spPr>
          <a:xfrm>
            <a:off x="1889015" y="385083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21" name="Text Placeholder 3"/>
          <p:cNvSpPr>
            <a:spLocks noGrp="1"/>
          </p:cNvSpPr>
          <p:nvPr>
            <p:ph type="body" sz="quarter" idx="19" hasCustomPrompt="1"/>
          </p:nvPr>
        </p:nvSpPr>
        <p:spPr>
          <a:xfrm>
            <a:off x="1889015" y="490267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27" name="Picture Placeholder 5"/>
          <p:cNvSpPr>
            <a:spLocks noGrp="1"/>
          </p:cNvSpPr>
          <p:nvPr>
            <p:ph type="pic" sz="quarter" idx="22"/>
          </p:nvPr>
        </p:nvSpPr>
        <p:spPr>
          <a:xfrm>
            <a:off x="682050" y="1833698"/>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28" name="Picture Placeholder 5"/>
          <p:cNvSpPr>
            <a:spLocks noGrp="1"/>
          </p:cNvSpPr>
          <p:nvPr>
            <p:ph type="pic" sz="quarter" idx="23"/>
          </p:nvPr>
        </p:nvSpPr>
        <p:spPr>
          <a:xfrm>
            <a:off x="682050" y="2885537"/>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29" name="Picture Placeholder 5"/>
          <p:cNvSpPr>
            <a:spLocks noGrp="1"/>
          </p:cNvSpPr>
          <p:nvPr>
            <p:ph type="pic" sz="quarter" idx="24"/>
          </p:nvPr>
        </p:nvSpPr>
        <p:spPr>
          <a:xfrm>
            <a:off x="682050" y="3937377"/>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30" name="Picture Placeholder 5"/>
          <p:cNvSpPr>
            <a:spLocks noGrp="1"/>
          </p:cNvSpPr>
          <p:nvPr>
            <p:ph type="pic" sz="quarter" idx="25"/>
          </p:nvPr>
        </p:nvSpPr>
        <p:spPr>
          <a:xfrm>
            <a:off x="682050" y="4989216"/>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6" name="Footer Placeholder 5">
            <a:extLst>
              <a:ext uri="{FF2B5EF4-FFF2-40B4-BE49-F238E27FC236}">
                <a16:creationId xmlns:a16="http://schemas.microsoft.com/office/drawing/2014/main" id="{F916AAA5-2268-4E2D-9713-839DA51D4289}"/>
              </a:ext>
            </a:extLst>
          </p:cNvPr>
          <p:cNvSpPr>
            <a:spLocks noGrp="1"/>
          </p:cNvSpPr>
          <p:nvPr>
            <p:ph type="ftr" sz="quarter" idx="28"/>
          </p:nvPr>
        </p:nvSpPr>
        <p:spPr>
          <a:xfrm>
            <a:off x="838200" y="6282638"/>
            <a:ext cx="3877573" cy="299770"/>
          </a:xfrm>
          <a:prstGeom prst="rect">
            <a:avLst/>
          </a:prstGeom>
        </p:spPr>
        <p:txBody>
          <a:bodyPr/>
          <a:lstStyle/>
          <a:p>
            <a:endParaRPr lang="en-US"/>
          </a:p>
        </p:txBody>
      </p:sp>
      <p:sp>
        <p:nvSpPr>
          <p:cNvPr id="32" name="Text Placeholder 3">
            <a:extLst>
              <a:ext uri="{FF2B5EF4-FFF2-40B4-BE49-F238E27FC236}">
                <a16:creationId xmlns:a16="http://schemas.microsoft.com/office/drawing/2014/main" id="{6814D34D-2745-4B45-B90C-DCF78FB15BF9}"/>
              </a:ext>
            </a:extLst>
          </p:cNvPr>
          <p:cNvSpPr>
            <a:spLocks noGrp="1"/>
          </p:cNvSpPr>
          <p:nvPr>
            <p:ph type="body" sz="quarter" idx="30" hasCustomPrompt="1"/>
          </p:nvPr>
        </p:nvSpPr>
        <p:spPr>
          <a:xfrm>
            <a:off x="7572791" y="183959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3" name="Text Placeholder 3">
            <a:extLst>
              <a:ext uri="{FF2B5EF4-FFF2-40B4-BE49-F238E27FC236}">
                <a16:creationId xmlns:a16="http://schemas.microsoft.com/office/drawing/2014/main" id="{1849A793-A9D1-478F-ADD6-CBDA69627123}"/>
              </a:ext>
            </a:extLst>
          </p:cNvPr>
          <p:cNvSpPr>
            <a:spLocks noGrp="1"/>
          </p:cNvSpPr>
          <p:nvPr>
            <p:ph type="body" sz="quarter" idx="31" hasCustomPrompt="1"/>
          </p:nvPr>
        </p:nvSpPr>
        <p:spPr>
          <a:xfrm>
            <a:off x="7572791" y="289143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4" name="Text Placeholder 3">
            <a:extLst>
              <a:ext uri="{FF2B5EF4-FFF2-40B4-BE49-F238E27FC236}">
                <a16:creationId xmlns:a16="http://schemas.microsoft.com/office/drawing/2014/main" id="{1057EF59-398F-4B01-950F-3CB3E6FCFE33}"/>
              </a:ext>
            </a:extLst>
          </p:cNvPr>
          <p:cNvSpPr>
            <a:spLocks noGrp="1"/>
          </p:cNvSpPr>
          <p:nvPr>
            <p:ph type="body" sz="quarter" idx="32" hasCustomPrompt="1"/>
          </p:nvPr>
        </p:nvSpPr>
        <p:spPr>
          <a:xfrm>
            <a:off x="7572791" y="394327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5" name="Text Placeholder 3">
            <a:extLst>
              <a:ext uri="{FF2B5EF4-FFF2-40B4-BE49-F238E27FC236}">
                <a16:creationId xmlns:a16="http://schemas.microsoft.com/office/drawing/2014/main" id="{499EF1E9-BD80-4CBC-9673-23B2A5F0744D}"/>
              </a:ext>
            </a:extLst>
          </p:cNvPr>
          <p:cNvSpPr>
            <a:spLocks noGrp="1"/>
          </p:cNvSpPr>
          <p:nvPr>
            <p:ph type="body" sz="quarter" idx="33" hasCustomPrompt="1"/>
          </p:nvPr>
        </p:nvSpPr>
        <p:spPr>
          <a:xfrm>
            <a:off x="7572791" y="499511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7" name="Picture Placeholder 5">
            <a:extLst>
              <a:ext uri="{FF2B5EF4-FFF2-40B4-BE49-F238E27FC236}">
                <a16:creationId xmlns:a16="http://schemas.microsoft.com/office/drawing/2014/main" id="{026B8C75-1750-4847-BAC8-E7C26DB28B8E}"/>
              </a:ext>
            </a:extLst>
          </p:cNvPr>
          <p:cNvSpPr>
            <a:spLocks noGrp="1"/>
          </p:cNvSpPr>
          <p:nvPr>
            <p:ph type="pic" sz="quarter" idx="35"/>
          </p:nvPr>
        </p:nvSpPr>
        <p:spPr>
          <a:xfrm>
            <a:off x="6365826" y="1926137"/>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38" name="Picture Placeholder 5">
            <a:extLst>
              <a:ext uri="{FF2B5EF4-FFF2-40B4-BE49-F238E27FC236}">
                <a16:creationId xmlns:a16="http://schemas.microsoft.com/office/drawing/2014/main" id="{46D05F33-F426-4AC8-9767-58BD20E11837}"/>
              </a:ext>
            </a:extLst>
          </p:cNvPr>
          <p:cNvSpPr>
            <a:spLocks noGrp="1"/>
          </p:cNvSpPr>
          <p:nvPr>
            <p:ph type="pic" sz="quarter" idx="36"/>
          </p:nvPr>
        </p:nvSpPr>
        <p:spPr>
          <a:xfrm>
            <a:off x="6365826" y="2977976"/>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39" name="Picture Placeholder 5">
            <a:extLst>
              <a:ext uri="{FF2B5EF4-FFF2-40B4-BE49-F238E27FC236}">
                <a16:creationId xmlns:a16="http://schemas.microsoft.com/office/drawing/2014/main" id="{D04E386B-72DE-44C2-A512-620A446B2E68}"/>
              </a:ext>
            </a:extLst>
          </p:cNvPr>
          <p:cNvSpPr>
            <a:spLocks noGrp="1"/>
          </p:cNvSpPr>
          <p:nvPr>
            <p:ph type="pic" sz="quarter" idx="37"/>
          </p:nvPr>
        </p:nvSpPr>
        <p:spPr>
          <a:xfrm>
            <a:off x="6365826" y="4029816"/>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40" name="Picture Placeholder 5">
            <a:extLst>
              <a:ext uri="{FF2B5EF4-FFF2-40B4-BE49-F238E27FC236}">
                <a16:creationId xmlns:a16="http://schemas.microsoft.com/office/drawing/2014/main" id="{56E6EA88-B625-4DB5-8C6C-F024D50E0BD8}"/>
              </a:ext>
            </a:extLst>
          </p:cNvPr>
          <p:cNvSpPr>
            <a:spLocks noGrp="1"/>
          </p:cNvSpPr>
          <p:nvPr>
            <p:ph type="pic" sz="quarter" idx="38"/>
          </p:nvPr>
        </p:nvSpPr>
        <p:spPr>
          <a:xfrm>
            <a:off x="6365826" y="5081655"/>
            <a:ext cx="762000" cy="762000"/>
          </a:xfrm>
        </p:spPr>
        <p:txBody>
          <a:bodyPr/>
          <a:lstStyle>
            <a:lvl1pPr marL="0" indent="0" algn="ctr">
              <a:buNone/>
              <a:defRPr sz="833">
                <a:solidFill>
                  <a:schemeClr val="bg1"/>
                </a:solidFill>
              </a:defRPr>
            </a:lvl1pPr>
          </a:lstStyle>
          <a:p>
            <a:r>
              <a:rPr lang="en-US"/>
              <a:t>Click icon to add picture</a:t>
            </a:r>
            <a:endParaRPr lang="en-US" dirty="0"/>
          </a:p>
        </p:txBody>
      </p:sp>
      <p:sp>
        <p:nvSpPr>
          <p:cNvPr id="44" name="Title 1">
            <a:extLst>
              <a:ext uri="{FF2B5EF4-FFF2-40B4-BE49-F238E27FC236}">
                <a16:creationId xmlns:a16="http://schemas.microsoft.com/office/drawing/2014/main" id="{1525F0C8-A43C-4146-BE96-014ECF760EDE}"/>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45" name="Slide Number Placeholder 5">
            <a:extLst>
              <a:ext uri="{FF2B5EF4-FFF2-40B4-BE49-F238E27FC236}">
                <a16:creationId xmlns:a16="http://schemas.microsoft.com/office/drawing/2014/main" id="{087EFBD0-0CA9-4F07-922D-AFEA8BBBF3BF}"/>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46" name="Picture 45" descr="NYC Accelerator Logo">
            <a:extLst>
              <a:ext uri="{FF2B5EF4-FFF2-40B4-BE49-F238E27FC236}">
                <a16:creationId xmlns:a16="http://schemas.microsoft.com/office/drawing/2014/main" id="{E9F9C5A2-3F4C-4CB4-8C9A-A67E6175424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23" name="Google Shape;92;p18">
            <a:extLst>
              <a:ext uri="{FF2B5EF4-FFF2-40B4-BE49-F238E27FC236}">
                <a16:creationId xmlns:a16="http://schemas.microsoft.com/office/drawing/2014/main" id="{8A93C8D5-AAD0-1647-918D-753878E3CC7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29566044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a:p>
        </p:txBody>
      </p:sp>
      <p:sp>
        <p:nvSpPr>
          <p:cNvPr id="10" name="Title 1">
            <a:extLst>
              <a:ext uri="{FF2B5EF4-FFF2-40B4-BE49-F238E27FC236}">
                <a16:creationId xmlns:a16="http://schemas.microsoft.com/office/drawing/2014/main" id="{34BE66BD-4F91-4F25-9815-AC89154BBED6}"/>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6663F283-81F6-4D8B-A73F-3E3EE5CE236B}"/>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14" name="Picture 13" descr="NYC Accelerator Logo">
            <a:extLst>
              <a:ext uri="{FF2B5EF4-FFF2-40B4-BE49-F238E27FC236}">
                <a16:creationId xmlns:a16="http://schemas.microsoft.com/office/drawing/2014/main" id="{1E11356E-E7F5-4828-ADF6-67299A1FB6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5EF9947B-6453-FA4D-8BB5-C7D3DDB0B85B}"/>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1142532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1365250" y="952500"/>
            <a:ext cx="9683750" cy="4381500"/>
          </a:xfrm>
        </p:spPr>
        <p:txBody>
          <a:bodyPr anchor="ctr">
            <a:noAutofit/>
          </a:bodyPr>
          <a:lstStyle>
            <a:lvl1pPr marL="346590" indent="-346590" algn="ctr">
              <a:buNone/>
              <a:tabLst/>
              <a:defRPr sz="3200" b="0" i="0" cap="none" baseline="0">
                <a:solidFill>
                  <a:schemeClr val="accent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a:t>
            </a:r>
          </a:p>
        </p:txBody>
      </p:sp>
      <p:sp>
        <p:nvSpPr>
          <p:cNvPr id="9" name="Text Placeholder 8"/>
          <p:cNvSpPr>
            <a:spLocks noGrp="1"/>
          </p:cNvSpPr>
          <p:nvPr>
            <p:ph type="body" sz="quarter" idx="14" hasCustomPrompt="1"/>
          </p:nvPr>
        </p:nvSpPr>
        <p:spPr>
          <a:xfrm>
            <a:off x="3070860" y="5588000"/>
            <a:ext cx="6263640" cy="381000"/>
          </a:xfrm>
        </p:spPr>
        <p:txBody>
          <a:bodyPr>
            <a:normAutofit/>
          </a:bodyPr>
          <a:lstStyle>
            <a:lvl1pPr marL="0" indent="0">
              <a:buNone/>
              <a:defRPr sz="1800" baseline="0">
                <a:solidFill>
                  <a:schemeClr val="accent2"/>
                </a:solidFill>
                <a:latin typeface="+mj-lt"/>
                <a:ea typeface="Sailec" panose="00000500000000000000" pitchFamily="50" charset="0"/>
                <a:cs typeface="Sailec" panose="00000500000000000000" pitchFamily="50"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 Person</a:t>
            </a:r>
          </a:p>
        </p:txBody>
      </p:sp>
      <p:sp>
        <p:nvSpPr>
          <p:cNvPr id="13" name="Slide Number Placeholder 5">
            <a:extLst>
              <a:ext uri="{FF2B5EF4-FFF2-40B4-BE49-F238E27FC236}">
                <a16:creationId xmlns:a16="http://schemas.microsoft.com/office/drawing/2014/main" id="{98E098BB-1525-44F3-93EE-45FBD14C35AD}"/>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14" name="Picture 13" descr="NYC Accelerator Logo">
            <a:extLst>
              <a:ext uri="{FF2B5EF4-FFF2-40B4-BE49-F238E27FC236}">
                <a16:creationId xmlns:a16="http://schemas.microsoft.com/office/drawing/2014/main" id="{E6C01976-6DC3-4E1A-9D21-5147DB6C13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8" name="Google Shape;92;p18">
            <a:extLst>
              <a:ext uri="{FF2B5EF4-FFF2-40B4-BE49-F238E27FC236}">
                <a16:creationId xmlns:a16="http://schemas.microsoft.com/office/drawing/2014/main" id="{C1DB291E-3397-8E49-A20A-8D8F932853A2}"/>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6267112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pic>
        <p:nvPicPr>
          <p:cNvPr id="1026" name="Picture 2" descr="A picture of the top of a building with a cloudy sky in the background">
            <a:extLst>
              <a:ext uri="{FF2B5EF4-FFF2-40B4-BE49-F238E27FC236}">
                <a16:creationId xmlns:a16="http://schemas.microsoft.com/office/drawing/2014/main" id="{17209128-B25F-42A6-8751-47525B3BAA1C}"/>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0" y="0"/>
            <a:ext cx="1241342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3" hasCustomPrompt="1"/>
          </p:nvPr>
        </p:nvSpPr>
        <p:spPr>
          <a:xfrm>
            <a:off x="1365250" y="952500"/>
            <a:ext cx="9683750" cy="4381500"/>
          </a:xfrm>
          <a:effectLst>
            <a:outerShdw blurRad="76200" dist="50800" dir="5400000" algn="ctr" rotWithShape="0">
              <a:srgbClr val="000000">
                <a:alpha val="43137"/>
              </a:srgbClr>
            </a:outerShdw>
          </a:effectLst>
        </p:spPr>
        <p:txBody>
          <a:bodyPr anchor="ctr">
            <a:noAutofit/>
          </a:bodyPr>
          <a:lstStyle>
            <a:lvl1pPr marL="346590" indent="-346590" algn="ctr">
              <a:buNone/>
              <a:tabLst/>
              <a:defRPr sz="3200" b="0" i="0" cap="none" baseline="0">
                <a:solidFill>
                  <a:schemeClr val="bg1"/>
                </a:solidFill>
                <a:effectLst/>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 "</a:t>
            </a:r>
          </a:p>
        </p:txBody>
      </p:sp>
    </p:spTree>
    <p:extLst>
      <p:ext uri="{BB962C8B-B14F-4D97-AF65-F5344CB8AC3E}">
        <p14:creationId xmlns:p14="http://schemas.microsoft.com/office/powerpoint/2010/main" val="18765640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pic>
        <p:nvPicPr>
          <p:cNvPr id="3074" name="Picture 2" descr="Picture of the top of a building amid a clear blue sky">
            <a:extLst>
              <a:ext uri="{FF2B5EF4-FFF2-40B4-BE49-F238E27FC236}">
                <a16:creationId xmlns:a16="http://schemas.microsoft.com/office/drawing/2014/main" id="{31B29ABC-13D8-4CFA-847D-3075C856E496}"/>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3" hasCustomPrompt="1"/>
          </p:nvPr>
        </p:nvSpPr>
        <p:spPr>
          <a:xfrm>
            <a:off x="1365250" y="952500"/>
            <a:ext cx="9683750" cy="4381500"/>
          </a:xfrm>
          <a:effectLst>
            <a:outerShdw blurRad="76200" dist="50800" dir="5400000" algn="ctr" rotWithShape="0">
              <a:srgbClr val="000000">
                <a:alpha val="43137"/>
              </a:srgbClr>
            </a:outerShdw>
          </a:effectLst>
        </p:spPr>
        <p:txBody>
          <a:bodyPr anchor="ctr">
            <a:noAutofit/>
          </a:bodyPr>
          <a:lstStyle>
            <a:lvl1pPr marL="346590" indent="-346590" algn="ctr">
              <a:buNone/>
              <a:tabLst/>
              <a:defRPr sz="3200" b="0" i="0" cap="none" baseline="0">
                <a:solidFill>
                  <a:schemeClr val="bg1"/>
                </a:solidFill>
                <a:effectLst/>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a:t>
            </a:r>
          </a:p>
        </p:txBody>
      </p:sp>
    </p:spTree>
    <p:extLst>
      <p:ext uri="{BB962C8B-B14F-4D97-AF65-F5344CB8AC3E}">
        <p14:creationId xmlns:p14="http://schemas.microsoft.com/office/powerpoint/2010/main" val="28410819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5">
    <p:spTree>
      <p:nvGrpSpPr>
        <p:cNvPr id="1" name=""/>
        <p:cNvGrpSpPr/>
        <p:nvPr/>
      </p:nvGrpSpPr>
      <p:grpSpPr>
        <a:xfrm>
          <a:off x="0" y="0"/>
          <a:ext cx="0" cy="0"/>
          <a:chOff x="0" y="0"/>
          <a:chExt cx="0" cy="0"/>
        </a:xfrm>
      </p:grpSpPr>
      <p:pic>
        <p:nvPicPr>
          <p:cNvPr id="3" name="Picture 2" descr="Picture of the Manhattan skyline">
            <a:extLst>
              <a:ext uri="{FF2B5EF4-FFF2-40B4-BE49-F238E27FC236}">
                <a16:creationId xmlns:a16="http://schemas.microsoft.com/office/drawing/2014/main" id="{040BE1A4-DE0C-427F-99B6-6E195A8E98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Content Placeholder 6"/>
          <p:cNvSpPr>
            <a:spLocks noGrp="1"/>
          </p:cNvSpPr>
          <p:nvPr>
            <p:ph sz="quarter" idx="13" hasCustomPrompt="1"/>
          </p:nvPr>
        </p:nvSpPr>
        <p:spPr>
          <a:xfrm>
            <a:off x="1254125" y="1883526"/>
            <a:ext cx="9683750" cy="4381500"/>
          </a:xfrm>
          <a:effectLst>
            <a:outerShdw blurRad="76200" dist="50800" dir="5400000" algn="ctr" rotWithShape="0">
              <a:srgbClr val="000000">
                <a:alpha val="43137"/>
              </a:srgbClr>
            </a:outerShdw>
          </a:effectLst>
        </p:spPr>
        <p:txBody>
          <a:bodyPr anchor="ctr">
            <a:noAutofit/>
          </a:bodyPr>
          <a:lstStyle>
            <a:lvl1pPr marL="346590" indent="-346590" algn="ctr">
              <a:buNone/>
              <a:tabLst/>
              <a:defRPr sz="3200" b="0" i="0" cap="none" baseline="0">
                <a:solidFill>
                  <a:schemeClr val="bg1"/>
                </a:solidFill>
                <a:effectLst/>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a:t>
            </a:r>
          </a:p>
        </p:txBody>
      </p:sp>
    </p:spTree>
    <p:extLst>
      <p:ext uri="{BB962C8B-B14F-4D97-AF65-F5344CB8AC3E}">
        <p14:creationId xmlns:p14="http://schemas.microsoft.com/office/powerpoint/2010/main" val="34032597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E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A615-C07B-496D-BA1A-F7FFAD23F776}"/>
              </a:ext>
            </a:extLst>
          </p:cNvPr>
          <p:cNvSpPr>
            <a:spLocks noGrp="1"/>
          </p:cNvSpPr>
          <p:nvPr>
            <p:ph type="title"/>
          </p:nvPr>
        </p:nvSpPr>
        <p:spPr>
          <a:xfrm>
            <a:off x="838200" y="2888191"/>
            <a:ext cx="10515600" cy="863600"/>
          </a:xfrm>
        </p:spPr>
        <p:txBody>
          <a:bodyPr>
            <a:normAutofit/>
          </a:bodyPr>
          <a:lstStyle>
            <a:lvl1pPr>
              <a:defRPr sz="3600" cap="all" baseline="0">
                <a:solidFill>
                  <a:schemeClr val="bg1"/>
                </a:solidFill>
              </a:defRPr>
            </a:lvl1pPr>
          </a:lstStyle>
          <a:p>
            <a:r>
              <a:rPr lang="en-US"/>
              <a:t>Click to edit Master title style</a:t>
            </a:r>
          </a:p>
        </p:txBody>
      </p:sp>
      <p:sp>
        <p:nvSpPr>
          <p:cNvPr id="13" name="Text Placeholder 4">
            <a:extLst>
              <a:ext uri="{FF2B5EF4-FFF2-40B4-BE49-F238E27FC236}">
                <a16:creationId xmlns:a16="http://schemas.microsoft.com/office/drawing/2014/main" id="{8496A3F9-94B0-4389-86D6-B5C93708B093}"/>
              </a:ext>
            </a:extLst>
          </p:cNvPr>
          <p:cNvSpPr>
            <a:spLocks noGrp="1"/>
          </p:cNvSpPr>
          <p:nvPr>
            <p:ph type="body" sz="quarter" idx="12"/>
          </p:nvPr>
        </p:nvSpPr>
        <p:spPr>
          <a:xfrm>
            <a:off x="838200" y="2623473"/>
            <a:ext cx="4848605" cy="264718"/>
          </a:xfrm>
        </p:spPr>
        <p:txBody>
          <a:bodyPr anchor="ctr">
            <a:noAutofit/>
          </a:bodyPr>
          <a:lstStyle>
            <a:lvl1pPr marL="0" indent="0">
              <a:buNone/>
              <a:defRPr sz="1800" b="1" cap="none" baseline="0">
                <a:solidFill>
                  <a:schemeClr val="accent2"/>
                </a:solidFill>
              </a:defRPr>
            </a:lvl1pPr>
          </a:lstStyle>
          <a:p>
            <a:pPr lvl="0"/>
            <a:r>
              <a:rPr lang="en-US"/>
              <a:t>Click to edit Master text styles</a:t>
            </a:r>
          </a:p>
        </p:txBody>
      </p:sp>
      <p:pic>
        <p:nvPicPr>
          <p:cNvPr id="7" name="Picture 6" descr="NYC Accelerator Logo">
            <a:extLst>
              <a:ext uri="{FF2B5EF4-FFF2-40B4-BE49-F238E27FC236}">
                <a16:creationId xmlns:a16="http://schemas.microsoft.com/office/drawing/2014/main" id="{4716FE41-7E87-4B57-8F44-F4EB67EADF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9910" y="314797"/>
            <a:ext cx="1837688" cy="683620"/>
          </a:xfrm>
          <a:prstGeom prst="rect">
            <a:avLst/>
          </a:prstGeom>
        </p:spPr>
      </p:pic>
    </p:spTree>
    <p:extLst>
      <p:ext uri="{BB962C8B-B14F-4D97-AF65-F5344CB8AC3E}">
        <p14:creationId xmlns:p14="http://schemas.microsoft.com/office/powerpoint/2010/main" val="369930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6" name="Picture 5" descr="Picture of a lion statue outside of a brick building. Picture also shows HVAC fans on the exterior of the building.">
            <a:extLst>
              <a:ext uri="{FF2B5EF4-FFF2-40B4-BE49-F238E27FC236}">
                <a16:creationId xmlns:a16="http://schemas.microsoft.com/office/drawing/2014/main" id="{B87E4040-B319-4C5A-BAB3-09B3ABCDB8B9}"/>
              </a:ext>
            </a:extLst>
          </p:cNvPr>
          <p:cNvPicPr>
            <a:picLocks noChangeAspect="1"/>
          </p:cNvPicPr>
          <p:nvPr userDrawn="1"/>
        </p:nvPicPr>
        <p:blipFill rotWithShape="1">
          <a:blip r:embed="rId3"/>
          <a:srcRect l="5192" t="228" r="49339" b="-228"/>
          <a:stretch/>
        </p:blipFill>
        <p:spPr>
          <a:xfrm>
            <a:off x="7625502" y="209858"/>
            <a:ext cx="4395019" cy="6456416"/>
          </a:xfrm>
          <a:prstGeom prst="rect">
            <a:avLst/>
          </a:prstGeom>
        </p:spPr>
      </p:pic>
    </p:spTree>
    <p:extLst>
      <p:ext uri="{BB962C8B-B14F-4D97-AF65-F5344CB8AC3E}">
        <p14:creationId xmlns:p14="http://schemas.microsoft.com/office/powerpoint/2010/main" val="13260480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1F1420-B080-4B29-9B1F-2C8E0198C96C}"/>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301EE10-5CC4-4BEF-91D7-37E87086271B}"/>
              </a:ext>
            </a:extLst>
          </p:cNvPr>
          <p:cNvSpPr>
            <a:spLocks noGrp="1"/>
          </p:cNvSpPr>
          <p:nvPr>
            <p:ph type="sldNum" sz="quarter" idx="11"/>
          </p:nvPr>
        </p:nvSpPr>
        <p:spPr/>
        <p:txBody>
          <a:bodyPr/>
          <a:lstStyle/>
          <a:p>
            <a:fld id="{2D1AE146-63E8-4617-8EAF-024273DA45E0}" type="slidenum">
              <a:rPr lang="en-US" smtClean="0"/>
              <a:t>‹#›</a:t>
            </a:fld>
            <a:endParaRPr lang="en-US"/>
          </a:p>
        </p:txBody>
      </p:sp>
      <p:sp>
        <p:nvSpPr>
          <p:cNvPr id="5" name="Title 1">
            <a:extLst>
              <a:ext uri="{FF2B5EF4-FFF2-40B4-BE49-F238E27FC236}">
                <a16:creationId xmlns:a16="http://schemas.microsoft.com/office/drawing/2014/main" id="{EEBE1708-9C59-4342-9268-CA374790E7EB}"/>
              </a:ext>
            </a:extLst>
          </p:cNvPr>
          <p:cNvSpPr txBox="1">
            <a:spLocks/>
          </p:cNvSpPr>
          <p:nvPr/>
        </p:nvSpPr>
        <p:spPr>
          <a:xfrm>
            <a:off x="856767" y="379133"/>
            <a:ext cx="10515600" cy="1013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Ferry Black" panose="00000A00000000000000" pitchFamily="50" charset="0"/>
                <a:ea typeface="+mj-ea"/>
                <a:cs typeface="+mj-cs"/>
              </a:defRPr>
            </a:lvl1pPr>
          </a:lstStyle>
          <a:p>
            <a:r>
              <a:rPr lang="en-US" b="1" dirty="0">
                <a:latin typeface="Arial Black" panose="020B0A04020102020204" pitchFamily="34" charset="0"/>
                <a:cs typeface="Arial" panose="020B0604020202020204" pitchFamily="34" charset="0"/>
              </a:rPr>
              <a:t>Icon Gallery (for reference only)</a:t>
            </a:r>
          </a:p>
        </p:txBody>
      </p:sp>
      <p:sp>
        <p:nvSpPr>
          <p:cNvPr id="9" name="TextBox 8">
            <a:extLst>
              <a:ext uri="{FF2B5EF4-FFF2-40B4-BE49-F238E27FC236}">
                <a16:creationId xmlns:a16="http://schemas.microsoft.com/office/drawing/2014/main" id="{D09EA7B5-69C0-4DC1-A1C1-A0592A3311E1}"/>
              </a:ext>
            </a:extLst>
          </p:cNvPr>
          <p:cNvSpPr txBox="1"/>
          <p:nvPr/>
        </p:nvSpPr>
        <p:spPr>
          <a:xfrm>
            <a:off x="856767" y="1445359"/>
            <a:ext cx="3284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Program Icons</a:t>
            </a:r>
          </a:p>
        </p:txBody>
      </p:sp>
      <p:grpSp>
        <p:nvGrpSpPr>
          <p:cNvPr id="26" name="Google Shape;503;p39">
            <a:extLst>
              <a:ext uri="{FF2B5EF4-FFF2-40B4-BE49-F238E27FC236}">
                <a16:creationId xmlns:a16="http://schemas.microsoft.com/office/drawing/2014/main" id="{A4A50525-27FB-4B56-B0BD-F23C98FFDB2E}"/>
              </a:ext>
            </a:extLst>
          </p:cNvPr>
          <p:cNvGrpSpPr/>
          <p:nvPr/>
        </p:nvGrpSpPr>
        <p:grpSpPr>
          <a:xfrm>
            <a:off x="6939868" y="4696538"/>
            <a:ext cx="345971" cy="325505"/>
            <a:chOff x="5972700" y="2330200"/>
            <a:chExt cx="411625" cy="387275"/>
          </a:xfrm>
          <a:solidFill>
            <a:schemeClr val="tx1"/>
          </a:solidFill>
        </p:grpSpPr>
        <p:sp>
          <p:nvSpPr>
            <p:cNvPr id="27" name="Google Shape;504;p39">
              <a:extLst>
                <a:ext uri="{FF2B5EF4-FFF2-40B4-BE49-F238E27FC236}">
                  <a16:creationId xmlns:a16="http://schemas.microsoft.com/office/drawing/2014/main" id="{5759789C-7EA4-4B95-8C46-2910A02CC88B}"/>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grp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 name="Google Shape;505;p39">
              <a:extLst>
                <a:ext uri="{FF2B5EF4-FFF2-40B4-BE49-F238E27FC236}">
                  <a16:creationId xmlns:a16="http://schemas.microsoft.com/office/drawing/2014/main" id="{FB409CAE-CC24-496C-94F0-F1381DE37971}"/>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grp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pic>
        <p:nvPicPr>
          <p:cNvPr id="29" name="Picture 4" descr="Building Envelope Icon">
            <a:extLst>
              <a:ext uri="{FF2B5EF4-FFF2-40B4-BE49-F238E27FC236}">
                <a16:creationId xmlns:a16="http://schemas.microsoft.com/office/drawing/2014/main" id="{AB456868-C0A7-4A65-9DDB-A00BEFC384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9380" y="323267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ost Savings Icon">
            <a:extLst>
              <a:ext uri="{FF2B5EF4-FFF2-40B4-BE49-F238E27FC236}">
                <a16:creationId xmlns:a16="http://schemas.microsoft.com/office/drawing/2014/main" id="{A5C56981-4596-4A8C-89FE-81424DE0D7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8924" y="331923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Solar Energy Icon">
            <a:extLst>
              <a:ext uri="{FF2B5EF4-FFF2-40B4-BE49-F238E27FC236}">
                <a16:creationId xmlns:a16="http://schemas.microsoft.com/office/drawing/2014/main" id="{25BE8263-966B-4DAE-A0F0-46DED866293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49857" y="20321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Buildings Icon">
            <a:extLst>
              <a:ext uri="{FF2B5EF4-FFF2-40B4-BE49-F238E27FC236}">
                <a16:creationId xmlns:a16="http://schemas.microsoft.com/office/drawing/2014/main" id="{465A4A0C-F722-4490-8986-469A45BADD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1477" y="4459718"/>
            <a:ext cx="914400" cy="914400"/>
          </a:xfrm>
          <a:prstGeom prst="rect">
            <a:avLst/>
          </a:prstGeom>
        </p:spPr>
      </p:pic>
      <p:pic>
        <p:nvPicPr>
          <p:cNvPr id="34" name="Picture 2" descr="Arrows">
            <a:extLst>
              <a:ext uri="{FF2B5EF4-FFF2-40B4-BE49-F238E27FC236}">
                <a16:creationId xmlns:a16="http://schemas.microsoft.com/office/drawing/2014/main" id="{54575AAD-7EC0-4935-8492-376511C7441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5688" y="448760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arge Building">
            <a:extLst>
              <a:ext uri="{FF2B5EF4-FFF2-40B4-BE49-F238E27FC236}">
                <a16:creationId xmlns:a16="http://schemas.microsoft.com/office/drawing/2014/main" id="{61CBC37F-B016-4604-AC79-27B2CA21068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55631" y="199242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Small Building">
            <a:extLst>
              <a:ext uri="{FF2B5EF4-FFF2-40B4-BE49-F238E27FC236}">
                <a16:creationId xmlns:a16="http://schemas.microsoft.com/office/drawing/2014/main" id="{74480B3D-015D-4987-9E17-8A778E8B2B4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95370" y="333206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O2 Emissions Icon">
            <a:extLst>
              <a:ext uri="{FF2B5EF4-FFF2-40B4-BE49-F238E27FC236}">
                <a16:creationId xmlns:a16="http://schemas.microsoft.com/office/drawing/2014/main" id="{52818712-3655-4255-AAF1-EE4D234625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37986" y="327476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ooling Icon">
            <a:extLst>
              <a:ext uri="{FF2B5EF4-FFF2-40B4-BE49-F238E27FC236}">
                <a16:creationId xmlns:a16="http://schemas.microsoft.com/office/drawing/2014/main" id="{7F7A32DE-95DE-4533-BFB2-42030FD273A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05566" y="2014771"/>
            <a:ext cx="914400" cy="914400"/>
          </a:xfrm>
          <a:prstGeom prst="rect">
            <a:avLst/>
          </a:prstGeom>
          <a:solidFill>
            <a:schemeClr val="bg1"/>
          </a:solidFill>
        </p:spPr>
      </p:pic>
      <p:pic>
        <p:nvPicPr>
          <p:cNvPr id="39" name="Picture 8" descr="Energy Savings Icon">
            <a:extLst>
              <a:ext uri="{FF2B5EF4-FFF2-40B4-BE49-F238E27FC236}">
                <a16:creationId xmlns:a16="http://schemas.microsoft.com/office/drawing/2014/main" id="{02543981-1F7E-4FCC-93CA-70380246B7E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17759" y="32828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Earth Icon">
            <a:extLst>
              <a:ext uri="{FF2B5EF4-FFF2-40B4-BE49-F238E27FC236}">
                <a16:creationId xmlns:a16="http://schemas.microsoft.com/office/drawing/2014/main" id="{1AFDDEC4-752F-484B-85D8-C6E6C6F66BF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949857" y="33029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Heating Icon">
            <a:extLst>
              <a:ext uri="{FF2B5EF4-FFF2-40B4-BE49-F238E27FC236}">
                <a16:creationId xmlns:a16="http://schemas.microsoft.com/office/drawing/2014/main" id="{4FA1C1CF-F7AB-475D-A8C6-7B5D4B8C52B4}"/>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70743" y="2025500"/>
            <a:ext cx="914400" cy="914400"/>
          </a:xfrm>
          <a:prstGeom prst="rect">
            <a:avLst/>
          </a:prstGeom>
          <a:solidFill>
            <a:schemeClr val="bg1"/>
          </a:solidFill>
        </p:spPr>
      </p:pic>
      <p:pic>
        <p:nvPicPr>
          <p:cNvPr id="42" name="Picture 16" descr="Lighting Icon">
            <a:extLst>
              <a:ext uri="{FF2B5EF4-FFF2-40B4-BE49-F238E27FC236}">
                <a16:creationId xmlns:a16="http://schemas.microsoft.com/office/drawing/2014/main" id="{BCCF7DBF-EFBA-42B1-817F-D2CAF247C6B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010946" y="197021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NYC Icon">
            <a:extLst>
              <a:ext uri="{FF2B5EF4-FFF2-40B4-BE49-F238E27FC236}">
                <a16:creationId xmlns:a16="http://schemas.microsoft.com/office/drawing/2014/main" id="{D9771950-3728-4685-8DD8-9D786C26905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206134" y="33029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Rebates Icon">
            <a:extLst>
              <a:ext uri="{FF2B5EF4-FFF2-40B4-BE49-F238E27FC236}">
                <a16:creationId xmlns:a16="http://schemas.microsoft.com/office/drawing/2014/main" id="{56A2B32C-6FE6-4912-9439-DEC754066DCB}"/>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650720" y="326150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2" descr="Renewable Energy Icon">
            <a:extLst>
              <a:ext uri="{FF2B5EF4-FFF2-40B4-BE49-F238E27FC236}">
                <a16:creationId xmlns:a16="http://schemas.microsoft.com/office/drawing/2014/main" id="{9D84C4EC-4A8C-4AB8-9ED8-7FAE674C20BD}"/>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621608" y="203323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descr="Ventilation Icon">
            <a:extLst>
              <a:ext uri="{FF2B5EF4-FFF2-40B4-BE49-F238E27FC236}">
                <a16:creationId xmlns:a16="http://schemas.microsoft.com/office/drawing/2014/main" id="{33F6F5C4-D529-49A6-B1D8-6E74EB6DA365}"/>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337986" y="20309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Water Icon">
            <a:extLst>
              <a:ext uri="{FF2B5EF4-FFF2-40B4-BE49-F238E27FC236}">
                <a16:creationId xmlns:a16="http://schemas.microsoft.com/office/drawing/2014/main" id="{82AD37E0-9A65-4538-BBAB-EF5A9BD51A1B}"/>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699868" y="20177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For All Icon">
            <a:extLst>
              <a:ext uri="{FF2B5EF4-FFF2-40B4-BE49-F238E27FC236}">
                <a16:creationId xmlns:a16="http://schemas.microsoft.com/office/drawing/2014/main" id="{DAD12671-217E-4D7F-8B0F-A7043E147B8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716454" y="4584341"/>
            <a:ext cx="914400" cy="698500"/>
          </a:xfrm>
          <a:prstGeom prst="rect">
            <a:avLst/>
          </a:prstGeom>
        </p:spPr>
      </p:pic>
      <p:pic>
        <p:nvPicPr>
          <p:cNvPr id="6" name="Picture 5" descr="Building Grade Icon">
            <a:extLst>
              <a:ext uri="{FF2B5EF4-FFF2-40B4-BE49-F238E27FC236}">
                <a16:creationId xmlns:a16="http://schemas.microsoft.com/office/drawing/2014/main" id="{31FDAFC4-0E5D-49B2-84F6-5CFC48ECCDC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093107" y="4360073"/>
            <a:ext cx="831989" cy="1061679"/>
          </a:xfrm>
          <a:prstGeom prst="rect">
            <a:avLst/>
          </a:prstGeom>
        </p:spPr>
      </p:pic>
    </p:spTree>
    <p:extLst>
      <p:ext uri="{BB962C8B-B14F-4D97-AF65-F5344CB8AC3E}">
        <p14:creationId xmlns:p14="http://schemas.microsoft.com/office/powerpoint/2010/main" val="24167539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1F1420-B080-4B29-9B1F-2C8E0198C96C}"/>
              </a:ext>
            </a:extLst>
          </p:cNvPr>
          <p:cNvSpPr>
            <a:spLocks noGrp="1"/>
          </p:cNvSpPr>
          <p:nvPr>
            <p:ph type="ftr" sz="quarter" idx="10"/>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6301EE10-5CC4-4BEF-91D7-37E87086271B}"/>
              </a:ext>
            </a:extLst>
          </p:cNvPr>
          <p:cNvSpPr>
            <a:spLocks noGrp="1"/>
          </p:cNvSpPr>
          <p:nvPr>
            <p:ph type="sldNum" sz="quarter" idx="11"/>
          </p:nvPr>
        </p:nvSpPr>
        <p:spPr/>
        <p:txBody>
          <a:bodyPr/>
          <a:lstStyle/>
          <a:p>
            <a:fld id="{2D1AE146-63E8-4617-8EAF-024273DA45E0}" type="slidenum">
              <a:rPr lang="en-US" smtClean="0"/>
              <a:t>‹#›</a:t>
            </a:fld>
            <a:endParaRPr lang="en-US"/>
          </a:p>
        </p:txBody>
      </p:sp>
      <p:sp>
        <p:nvSpPr>
          <p:cNvPr id="9" name="TextBox 8">
            <a:extLst>
              <a:ext uri="{FF2B5EF4-FFF2-40B4-BE49-F238E27FC236}">
                <a16:creationId xmlns:a16="http://schemas.microsoft.com/office/drawing/2014/main" id="{D09EA7B5-69C0-4DC1-A1C1-A0592A3311E1}"/>
              </a:ext>
            </a:extLst>
          </p:cNvPr>
          <p:cNvSpPr txBox="1"/>
          <p:nvPr/>
        </p:nvSpPr>
        <p:spPr>
          <a:xfrm>
            <a:off x="856767" y="1445359"/>
            <a:ext cx="3284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Marketing Icons</a:t>
            </a:r>
          </a:p>
        </p:txBody>
      </p:sp>
      <p:pic>
        <p:nvPicPr>
          <p:cNvPr id="32" name="Graphic 31" descr="Target Audience">
            <a:extLst>
              <a:ext uri="{FF2B5EF4-FFF2-40B4-BE49-F238E27FC236}">
                <a16:creationId xmlns:a16="http://schemas.microsoft.com/office/drawing/2014/main" id="{DF4F275A-3F18-4AF4-9C95-15BDDAE7244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79411" y="2194266"/>
            <a:ext cx="914400" cy="914400"/>
          </a:xfrm>
          <a:prstGeom prst="rect">
            <a:avLst/>
          </a:prstGeom>
        </p:spPr>
      </p:pic>
      <p:pic>
        <p:nvPicPr>
          <p:cNvPr id="54" name="Graphic 53" descr="Marketing">
            <a:extLst>
              <a:ext uri="{FF2B5EF4-FFF2-40B4-BE49-F238E27FC236}">
                <a16:creationId xmlns:a16="http://schemas.microsoft.com/office/drawing/2014/main" id="{2EE8E1CA-DAF9-44E1-9488-973E563C05A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39608" y="2205392"/>
            <a:ext cx="914400" cy="914400"/>
          </a:xfrm>
          <a:prstGeom prst="rect">
            <a:avLst/>
          </a:prstGeom>
        </p:spPr>
      </p:pic>
      <p:pic>
        <p:nvPicPr>
          <p:cNvPr id="55" name="Graphic 54" descr="Head with gears">
            <a:extLst>
              <a:ext uri="{FF2B5EF4-FFF2-40B4-BE49-F238E27FC236}">
                <a16:creationId xmlns:a16="http://schemas.microsoft.com/office/drawing/2014/main" id="{D71D08DD-9480-45D4-AFC3-4EB53802018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7577" y="2104842"/>
            <a:ext cx="914400" cy="914400"/>
          </a:xfrm>
          <a:prstGeom prst="rect">
            <a:avLst/>
          </a:prstGeom>
        </p:spPr>
      </p:pic>
      <p:pic>
        <p:nvPicPr>
          <p:cNvPr id="56" name="Graphic 55" descr="Research">
            <a:extLst>
              <a:ext uri="{FF2B5EF4-FFF2-40B4-BE49-F238E27FC236}">
                <a16:creationId xmlns:a16="http://schemas.microsoft.com/office/drawing/2014/main" id="{6639B153-04F1-43BC-AE83-9A6D324DA40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51553" y="2171910"/>
            <a:ext cx="914400" cy="914400"/>
          </a:xfrm>
          <a:prstGeom prst="rect">
            <a:avLst/>
          </a:prstGeom>
        </p:spPr>
      </p:pic>
      <p:pic>
        <p:nvPicPr>
          <p:cNvPr id="57" name="Graphic 56" descr="Ribbon">
            <a:extLst>
              <a:ext uri="{FF2B5EF4-FFF2-40B4-BE49-F238E27FC236}">
                <a16:creationId xmlns:a16="http://schemas.microsoft.com/office/drawing/2014/main" id="{D6499843-423D-44CB-AF37-5000435A1F3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267646" y="2127198"/>
            <a:ext cx="914400" cy="914400"/>
          </a:xfrm>
          <a:prstGeom prst="rect">
            <a:avLst/>
          </a:prstGeom>
        </p:spPr>
      </p:pic>
      <p:pic>
        <p:nvPicPr>
          <p:cNvPr id="58" name="Graphic 57" descr="Recognition">
            <a:extLst>
              <a:ext uri="{FF2B5EF4-FFF2-40B4-BE49-F238E27FC236}">
                <a16:creationId xmlns:a16="http://schemas.microsoft.com/office/drawing/2014/main" id="{29524B65-986C-493A-9F3C-6AB246D6E1C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995615" y="2194266"/>
            <a:ext cx="914400" cy="914400"/>
          </a:xfrm>
          <a:prstGeom prst="rect">
            <a:avLst/>
          </a:prstGeom>
        </p:spPr>
      </p:pic>
      <p:pic>
        <p:nvPicPr>
          <p:cNvPr id="59" name="Graphic 58" descr="Receiver">
            <a:extLst>
              <a:ext uri="{FF2B5EF4-FFF2-40B4-BE49-F238E27FC236}">
                <a16:creationId xmlns:a16="http://schemas.microsoft.com/office/drawing/2014/main" id="{7C06FA50-CDCC-494B-A268-564CE59A5242}"/>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71537" y="3220343"/>
            <a:ext cx="914400" cy="914400"/>
          </a:xfrm>
          <a:prstGeom prst="rect">
            <a:avLst/>
          </a:prstGeom>
        </p:spPr>
      </p:pic>
      <p:pic>
        <p:nvPicPr>
          <p:cNvPr id="60" name="Graphic 59" descr="Chat bubble">
            <a:extLst>
              <a:ext uri="{FF2B5EF4-FFF2-40B4-BE49-F238E27FC236}">
                <a16:creationId xmlns:a16="http://schemas.microsoft.com/office/drawing/2014/main" id="{449C5642-7F5B-4F88-8B7A-C2B9788C418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166662" y="3306413"/>
            <a:ext cx="914400" cy="914400"/>
          </a:xfrm>
          <a:prstGeom prst="rect">
            <a:avLst/>
          </a:prstGeom>
        </p:spPr>
      </p:pic>
      <p:pic>
        <p:nvPicPr>
          <p:cNvPr id="61" name="Graphic 60" descr="Map with pin">
            <a:extLst>
              <a:ext uri="{FF2B5EF4-FFF2-40B4-BE49-F238E27FC236}">
                <a16:creationId xmlns:a16="http://schemas.microsoft.com/office/drawing/2014/main" id="{DDCCBCBF-3C6F-4A54-98BA-AB99B5B1F860}"/>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362521" y="3234688"/>
            <a:ext cx="914400" cy="914400"/>
          </a:xfrm>
          <a:prstGeom prst="rect">
            <a:avLst/>
          </a:prstGeom>
        </p:spPr>
      </p:pic>
      <p:pic>
        <p:nvPicPr>
          <p:cNvPr id="62" name="Graphic 61" descr="Pyramid with levels">
            <a:extLst>
              <a:ext uri="{FF2B5EF4-FFF2-40B4-BE49-F238E27FC236}">
                <a16:creationId xmlns:a16="http://schemas.microsoft.com/office/drawing/2014/main" id="{1DBA7B6E-1F5E-4403-9815-C944A2D11FE2}"/>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539677" y="2104842"/>
            <a:ext cx="914400" cy="914400"/>
          </a:xfrm>
          <a:prstGeom prst="rect">
            <a:avLst/>
          </a:prstGeom>
        </p:spPr>
      </p:pic>
      <p:pic>
        <p:nvPicPr>
          <p:cNvPr id="63" name="Graphic 62" descr="Thumbs up sign">
            <a:extLst>
              <a:ext uri="{FF2B5EF4-FFF2-40B4-BE49-F238E27FC236}">
                <a16:creationId xmlns:a16="http://schemas.microsoft.com/office/drawing/2014/main" id="{366CB118-F877-44C0-AFD1-EFAC0EB99D52}"/>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098851" y="3277723"/>
            <a:ext cx="914400" cy="914400"/>
          </a:xfrm>
          <a:prstGeom prst="rect">
            <a:avLst/>
          </a:prstGeom>
        </p:spPr>
      </p:pic>
      <p:pic>
        <p:nvPicPr>
          <p:cNvPr id="64" name="Graphic 63" descr="Laptop">
            <a:extLst>
              <a:ext uri="{FF2B5EF4-FFF2-40B4-BE49-F238E27FC236}">
                <a16:creationId xmlns:a16="http://schemas.microsoft.com/office/drawing/2014/main" id="{0A57A44A-1AD3-41C8-B08C-567A18D51641}"/>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3436731" y="3320760"/>
            <a:ext cx="914400" cy="914400"/>
          </a:xfrm>
          <a:prstGeom prst="rect">
            <a:avLst/>
          </a:prstGeom>
        </p:spPr>
      </p:pic>
      <p:pic>
        <p:nvPicPr>
          <p:cNvPr id="65" name="Graphic 64" descr="Smart Phone">
            <a:extLst>
              <a:ext uri="{FF2B5EF4-FFF2-40B4-BE49-F238E27FC236}">
                <a16:creationId xmlns:a16="http://schemas.microsoft.com/office/drawing/2014/main" id="{11FD90EE-3936-4997-8B00-BAC125E75D55}"/>
              </a:ext>
            </a:extLst>
          </p:cNvPr>
          <p:cNvPicPr>
            <a:picLocks noChangeAspect="1"/>
          </p:cNvPicPr>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707867" y="3249033"/>
            <a:ext cx="914400" cy="914400"/>
          </a:xfrm>
          <a:prstGeom prst="rect">
            <a:avLst/>
          </a:prstGeom>
        </p:spPr>
      </p:pic>
      <p:pic>
        <p:nvPicPr>
          <p:cNvPr id="66" name="Graphic 65" descr="Tools">
            <a:extLst>
              <a:ext uri="{FF2B5EF4-FFF2-40B4-BE49-F238E27FC236}">
                <a16:creationId xmlns:a16="http://schemas.microsoft.com/office/drawing/2014/main" id="{ECE1B638-31BB-468B-ABB4-DD32B9368BE6}"/>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811708" y="2104842"/>
            <a:ext cx="914400" cy="914400"/>
          </a:xfrm>
          <a:prstGeom prst="rect">
            <a:avLst/>
          </a:prstGeom>
        </p:spPr>
      </p:pic>
      <p:pic>
        <p:nvPicPr>
          <p:cNvPr id="67" name="Graphic 66" descr="Email">
            <a:extLst>
              <a:ext uri="{FF2B5EF4-FFF2-40B4-BE49-F238E27FC236}">
                <a16:creationId xmlns:a16="http://schemas.microsoft.com/office/drawing/2014/main" id="{83959FD4-9915-4C5C-A2E7-748F5F032A2D}"/>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61561" y="3292068"/>
            <a:ext cx="914400" cy="914400"/>
          </a:xfrm>
          <a:prstGeom prst="rect">
            <a:avLst/>
          </a:prstGeom>
        </p:spPr>
      </p:pic>
      <p:pic>
        <p:nvPicPr>
          <p:cNvPr id="68" name="Graphic 67" descr="Upward trend">
            <a:extLst>
              <a:ext uri="{FF2B5EF4-FFF2-40B4-BE49-F238E27FC236}">
                <a16:creationId xmlns:a16="http://schemas.microsoft.com/office/drawing/2014/main" id="{F73D0FDE-ED70-47D2-AAAF-66ED19AB6265}"/>
              </a:ext>
            </a:extLst>
          </p:cNvPr>
          <p:cNvPicPr>
            <a:picLocks noChangeAspect="1"/>
          </p:cNvPicPr>
          <p:nvPr/>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4285" y="3263378"/>
            <a:ext cx="914400" cy="914400"/>
          </a:xfrm>
          <a:prstGeom prst="rect">
            <a:avLst/>
          </a:prstGeom>
        </p:spPr>
      </p:pic>
      <p:pic>
        <p:nvPicPr>
          <p:cNvPr id="69" name="Graphic 68" descr="Bullseye">
            <a:extLst>
              <a:ext uri="{FF2B5EF4-FFF2-40B4-BE49-F238E27FC236}">
                <a16:creationId xmlns:a16="http://schemas.microsoft.com/office/drawing/2014/main" id="{32812E88-C55C-4D26-BEC3-DE6D666B08E0}"/>
              </a:ext>
            </a:extLst>
          </p:cNvPr>
          <p:cNvPicPr>
            <a:picLocks noChangeAspect="1"/>
          </p:cNvPicPr>
          <p:nvPr/>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5723584" y="2149554"/>
            <a:ext cx="914400" cy="914400"/>
          </a:xfrm>
          <a:prstGeom prst="rect">
            <a:avLst/>
          </a:prstGeom>
        </p:spPr>
      </p:pic>
      <p:pic>
        <p:nvPicPr>
          <p:cNvPr id="70" name="Graphic 69" descr="Connections">
            <a:extLst>
              <a:ext uri="{FF2B5EF4-FFF2-40B4-BE49-F238E27FC236}">
                <a16:creationId xmlns:a16="http://schemas.microsoft.com/office/drawing/2014/main" id="{421E82FC-E13F-4632-9107-9232395313DC}"/>
              </a:ext>
            </a:extLst>
          </p:cNvPr>
          <p:cNvPicPr>
            <a:picLocks noChangeAspect="1"/>
          </p:cNvPicPr>
          <p:nvPr/>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0915167" y="3263378"/>
            <a:ext cx="914400" cy="914400"/>
          </a:xfrm>
          <a:prstGeom prst="rect">
            <a:avLst/>
          </a:prstGeom>
        </p:spPr>
      </p:pic>
      <p:pic>
        <p:nvPicPr>
          <p:cNvPr id="71" name="Graphic 70" descr="Presentation">
            <a:extLst>
              <a:ext uri="{FF2B5EF4-FFF2-40B4-BE49-F238E27FC236}">
                <a16:creationId xmlns:a16="http://schemas.microsoft.com/office/drawing/2014/main" id="{44DEAAD7-1DEA-4E65-AE8B-6963B1767B4F}"/>
              </a:ext>
            </a:extLst>
          </p:cNvPr>
          <p:cNvPicPr>
            <a:picLocks noChangeAspect="1"/>
          </p:cNvPicPr>
          <p:nvPr/>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3537153" y="4465188"/>
            <a:ext cx="914400" cy="914400"/>
          </a:xfrm>
          <a:prstGeom prst="rect">
            <a:avLst/>
          </a:prstGeom>
        </p:spPr>
      </p:pic>
      <p:pic>
        <p:nvPicPr>
          <p:cNvPr id="72" name="Graphic 71" descr="Classroom">
            <a:extLst>
              <a:ext uri="{FF2B5EF4-FFF2-40B4-BE49-F238E27FC236}">
                <a16:creationId xmlns:a16="http://schemas.microsoft.com/office/drawing/2014/main" id="{D16C28B0-38E1-417C-B9B2-B342B1FDE78C}"/>
              </a:ext>
            </a:extLst>
          </p:cNvPr>
          <p:cNvPicPr>
            <a:picLocks noChangeAspect="1"/>
          </p:cNvPicPr>
          <p:nvPr/>
        </p:nvPicPr>
        <p:blipFill>
          <a:blip r:embed="rId40">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216515" y="4457382"/>
            <a:ext cx="914400" cy="914400"/>
          </a:xfrm>
          <a:prstGeom prst="rect">
            <a:avLst/>
          </a:prstGeom>
        </p:spPr>
      </p:pic>
      <p:pic>
        <p:nvPicPr>
          <p:cNvPr id="73" name="Graphic 72" descr="Users">
            <a:extLst>
              <a:ext uri="{FF2B5EF4-FFF2-40B4-BE49-F238E27FC236}">
                <a16:creationId xmlns:a16="http://schemas.microsoft.com/office/drawing/2014/main" id="{92997C99-8494-4032-AAD4-777E100188E7}"/>
              </a:ext>
            </a:extLst>
          </p:cNvPr>
          <p:cNvPicPr>
            <a:picLocks noChangeAspect="1"/>
          </p:cNvPicPr>
          <p:nvPr/>
        </p:nvPicPr>
        <p:blipFill>
          <a:blip r:embed="rId42">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955646" y="4465188"/>
            <a:ext cx="914400" cy="914400"/>
          </a:xfrm>
          <a:prstGeom prst="rect">
            <a:avLst/>
          </a:prstGeom>
        </p:spPr>
      </p:pic>
      <p:sp>
        <p:nvSpPr>
          <p:cNvPr id="31" name="Title 1">
            <a:extLst>
              <a:ext uri="{FF2B5EF4-FFF2-40B4-BE49-F238E27FC236}">
                <a16:creationId xmlns:a16="http://schemas.microsoft.com/office/drawing/2014/main" id="{20413132-B406-4971-A0FA-BE8FA398F839}"/>
              </a:ext>
            </a:extLst>
          </p:cNvPr>
          <p:cNvSpPr txBox="1">
            <a:spLocks/>
          </p:cNvSpPr>
          <p:nvPr/>
        </p:nvSpPr>
        <p:spPr>
          <a:xfrm>
            <a:off x="856767" y="379133"/>
            <a:ext cx="10515600" cy="1013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Ferry Black" panose="00000A00000000000000" pitchFamily="50" charset="0"/>
                <a:ea typeface="+mj-ea"/>
                <a:cs typeface="+mj-cs"/>
              </a:defRPr>
            </a:lvl1pPr>
          </a:lstStyle>
          <a:p>
            <a:r>
              <a:rPr lang="en-US" b="1" dirty="0">
                <a:latin typeface="Arial Black" panose="020B0A04020102020204" pitchFamily="34" charset="0"/>
                <a:cs typeface="Arial" panose="020B0604020202020204" pitchFamily="34" charset="0"/>
              </a:rPr>
              <a:t>Icon Gallery (for reference only)</a:t>
            </a:r>
          </a:p>
        </p:txBody>
      </p:sp>
    </p:spTree>
    <p:extLst>
      <p:ext uri="{BB962C8B-B14F-4D97-AF65-F5344CB8AC3E}">
        <p14:creationId xmlns:p14="http://schemas.microsoft.com/office/powerpoint/2010/main" val="3765976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4071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FDD0-3686-4709-9074-C6CCC06DC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CC4338-9651-47F0-BB67-B4C1DA8AE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CBC465-0617-4992-AE03-012EB1BE554E}"/>
              </a:ext>
            </a:extLst>
          </p:cNvPr>
          <p:cNvSpPr>
            <a:spLocks noGrp="1"/>
          </p:cNvSpPr>
          <p:nvPr>
            <p:ph type="dt" sz="half" idx="10"/>
          </p:nvPr>
        </p:nvSpPr>
        <p:spPr/>
        <p:txBody>
          <a:bodyPr/>
          <a:lstStyle/>
          <a:p>
            <a:fld id="{D2C80121-5C8F-481B-BBBE-A0CB1EC70E56}" type="datetimeFigureOut">
              <a:rPr lang="en-US" smtClean="0"/>
              <a:t>9/22/21</a:t>
            </a:fld>
            <a:endParaRPr lang="en-US"/>
          </a:p>
        </p:txBody>
      </p:sp>
      <p:sp>
        <p:nvSpPr>
          <p:cNvPr id="5" name="Footer Placeholder 4">
            <a:extLst>
              <a:ext uri="{FF2B5EF4-FFF2-40B4-BE49-F238E27FC236}">
                <a16:creationId xmlns:a16="http://schemas.microsoft.com/office/drawing/2014/main" id="{8682D19C-7396-4CC4-8F7D-BBC44096D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4B872-5C4F-468E-AB4A-80D523893E9B}"/>
              </a:ext>
            </a:extLst>
          </p:cNvPr>
          <p:cNvSpPr>
            <a:spLocks noGrp="1"/>
          </p:cNvSpPr>
          <p:nvPr>
            <p:ph type="sldNum" sz="quarter" idx="12"/>
          </p:nvPr>
        </p:nvSpPr>
        <p:spPr/>
        <p:txBody>
          <a:bodyPr/>
          <a:lstStyle/>
          <a:p>
            <a:fld id="{2D1AE146-63E8-4617-8EAF-024273DA45E0}" type="slidenum">
              <a:rPr lang="en-US" smtClean="0"/>
              <a:t>‹#›</a:t>
            </a:fld>
            <a:endParaRPr lang="en-US"/>
          </a:p>
        </p:txBody>
      </p:sp>
    </p:spTree>
    <p:extLst>
      <p:ext uri="{BB962C8B-B14F-4D97-AF65-F5344CB8AC3E}">
        <p14:creationId xmlns:p14="http://schemas.microsoft.com/office/powerpoint/2010/main" val="10002897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a:extLst>
              <a:ext uri="{FF2B5EF4-FFF2-40B4-BE49-F238E27FC236}">
                <a16:creationId xmlns:a16="http://schemas.microsoft.com/office/drawing/2014/main" id="{36FDE329-AFFA-40C4-804F-98B757A6DE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6" name="Picture 5">
            <a:extLst>
              <a:ext uri="{FF2B5EF4-FFF2-40B4-BE49-F238E27FC236}">
                <a16:creationId xmlns:a16="http://schemas.microsoft.com/office/drawing/2014/main" id="{687240F1-9DA7-4B5B-B6D8-053B378648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3468" y="172616"/>
            <a:ext cx="6630959" cy="6512767"/>
          </a:xfrm>
          <a:prstGeom prst="rect">
            <a:avLst/>
          </a:prstGeom>
        </p:spPr>
      </p:pic>
    </p:spTree>
    <p:extLst>
      <p:ext uri="{BB962C8B-B14F-4D97-AF65-F5344CB8AC3E}">
        <p14:creationId xmlns:p14="http://schemas.microsoft.com/office/powerpoint/2010/main" val="13848178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8_Custom Layout">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D9890CB4-5182-484D-BC26-0640C7F3CA5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07793" y="-4732"/>
            <a:ext cx="2984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57275"/>
          </a:xfrm>
        </p:spPr>
        <p:txBody>
          <a:bodyPr>
            <a:normAutofit/>
          </a:bodyPr>
          <a:lstStyle>
            <a:lvl1pPr>
              <a:defRPr sz="3200">
                <a:solidFill>
                  <a:schemeClr val="accent2"/>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488CF06E-DC22-45B6-A9EA-5203E254EE22}"/>
              </a:ext>
            </a:extLst>
          </p:cNvPr>
          <p:cNvSpPr>
            <a:spLocks noGrp="1"/>
          </p:cNvSpPr>
          <p:nvPr>
            <p:ph idx="1"/>
          </p:nvPr>
        </p:nvSpPr>
        <p:spPr>
          <a:xfrm>
            <a:off x="838200" y="1593793"/>
            <a:ext cx="7986823" cy="4583170"/>
          </a:xfrm>
        </p:spPr>
        <p:txBody>
          <a:bodyPr/>
          <a:lstStyle>
            <a:lvl1pPr marL="228600" indent="-274320">
              <a:lnSpc>
                <a:spcPct val="113000"/>
              </a:lnSpc>
              <a:spcAft>
                <a:spcPts val="500"/>
              </a:spcAft>
              <a:buClr>
                <a:schemeClr val="accent2"/>
              </a:buClr>
              <a:buFontTx/>
              <a:buBlip>
                <a:blip r:embed="rId3"/>
              </a:buBlip>
              <a:defRPr>
                <a:solidFill>
                  <a:schemeClr val="tx1"/>
                </a:solidFill>
              </a:defRPr>
            </a:lvl1pPr>
            <a:lvl2pPr marL="685800" indent="-274320">
              <a:lnSpc>
                <a:spcPct val="113000"/>
              </a:lnSpc>
              <a:spcAft>
                <a:spcPts val="500"/>
              </a:spcAft>
              <a:buClr>
                <a:schemeClr val="accent2"/>
              </a:buClr>
              <a:buFont typeface="Arial" panose="020B0604020202020204" pitchFamily="34" charset="0"/>
              <a:buChar char="•"/>
              <a:defRPr>
                <a:solidFill>
                  <a:schemeClr val="tx1"/>
                </a:solidFill>
              </a:defRPr>
            </a:lvl2pPr>
            <a:lvl3pPr marL="1143000" indent="-274320">
              <a:lnSpc>
                <a:spcPct val="113000"/>
              </a:lnSpc>
              <a:spcAft>
                <a:spcPts val="500"/>
              </a:spcAft>
              <a:buClr>
                <a:schemeClr val="accent2"/>
              </a:buClr>
              <a:buFont typeface="Arial" panose="020B0604020202020204" pitchFamily="34" charset="0"/>
              <a:buChar char="•"/>
              <a:defRPr>
                <a:solidFill>
                  <a:schemeClr val="tx1"/>
                </a:solidFill>
              </a:defRPr>
            </a:lvl3pPr>
            <a:lvl4pPr marL="1600200" indent="-274320">
              <a:lnSpc>
                <a:spcPct val="113000"/>
              </a:lnSpc>
              <a:spcAft>
                <a:spcPts val="500"/>
              </a:spcAft>
              <a:buClr>
                <a:schemeClr val="accent2"/>
              </a:buClr>
              <a:buFont typeface="Arial" panose="020B0604020202020204" pitchFamily="34" charset="0"/>
              <a:buChar char="•"/>
              <a:defRPr>
                <a:solidFill>
                  <a:schemeClr val="tx1"/>
                </a:solidFill>
              </a:defRPr>
            </a:lvl4pPr>
            <a:lvl5pPr marL="2057400" indent="-274320">
              <a:lnSpc>
                <a:spcPct val="113000"/>
              </a:lnSpc>
              <a:spcAft>
                <a:spcPts val="500"/>
              </a:spcAft>
              <a:buClr>
                <a:schemeClr val="accent2"/>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7" name="Google Shape;92;p18">
            <a:extLst>
              <a:ext uri="{FF2B5EF4-FFF2-40B4-BE49-F238E27FC236}">
                <a16:creationId xmlns:a16="http://schemas.microsoft.com/office/drawing/2014/main" id="{22DB3ACF-33A0-47BD-A1DA-94E1FCE76748}"/>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a:solidFill>
                <a:srgbClr val="61A60E"/>
              </a:solidFill>
            </a:endParaRPr>
          </a:p>
        </p:txBody>
      </p:sp>
      <p:sp>
        <p:nvSpPr>
          <p:cNvPr id="17" name="Slide Number Placeholder 5">
            <a:extLst>
              <a:ext uri="{FF2B5EF4-FFF2-40B4-BE49-F238E27FC236}">
                <a16:creationId xmlns:a16="http://schemas.microsoft.com/office/drawing/2014/main" id="{0E156C67-7E54-41C3-B11F-B9ED346EA4BF}"/>
              </a:ext>
            </a:extLst>
          </p:cNvPr>
          <p:cNvSpPr>
            <a:spLocks noGrp="1"/>
          </p:cNvSpPr>
          <p:nvPr>
            <p:ph type="sldNum" sz="quarter" idx="12"/>
          </p:nvPr>
        </p:nvSpPr>
        <p:spPr>
          <a:xfrm>
            <a:off x="5812099" y="6305732"/>
            <a:ext cx="604935" cy="365125"/>
          </a:xfrm>
        </p:spPr>
        <p:txBody>
          <a:bodyPr/>
          <a:lstStyle>
            <a:lvl1pPr algn="ctr">
              <a:defRPr/>
            </a:lvl1pPr>
          </a:lstStyle>
          <a:p>
            <a:fld id="{7B162A38-6A9D-4EE2-9F5A-7CBA542A884E}" type="slidenum">
              <a:rPr lang="en-US" smtClean="0"/>
              <a:t>‹#›</a:t>
            </a:fld>
            <a:endParaRPr lang="en-US"/>
          </a:p>
        </p:txBody>
      </p:sp>
    </p:spTree>
    <p:extLst>
      <p:ext uri="{BB962C8B-B14F-4D97-AF65-F5344CB8AC3E}">
        <p14:creationId xmlns:p14="http://schemas.microsoft.com/office/powerpoint/2010/main" val="1409333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3" name="Picture 2" descr="Picture of a boiler and meter">
            <a:extLst>
              <a:ext uri="{FF2B5EF4-FFF2-40B4-BE49-F238E27FC236}">
                <a16:creationId xmlns:a16="http://schemas.microsoft.com/office/drawing/2014/main" id="{0A1C1651-5B55-4EA6-90AB-F51EDF8F51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73545" y="205741"/>
            <a:ext cx="4381503" cy="6446519"/>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389608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3" name="Picture 2" descr="Picture of building facades as a pedestrian walks down a snowy street in Harlem&#10;">
            <a:extLst>
              <a:ext uri="{FF2B5EF4-FFF2-40B4-BE49-F238E27FC236}">
                <a16:creationId xmlns:a16="http://schemas.microsoft.com/office/drawing/2014/main" id="{90FE8BC4-2799-4911-91EB-3F95A7FB55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73544" y="205740"/>
            <a:ext cx="4381503"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152734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Teal">
    <p:bg>
      <p:bgPr>
        <a:solidFill>
          <a:schemeClr val="accent2"/>
        </a:solidFill>
        <a:effectLst/>
      </p:bgPr>
    </p:bg>
    <p:spTree>
      <p:nvGrpSpPr>
        <p:cNvPr id="1" name=""/>
        <p:cNvGrpSpPr/>
        <p:nvPr/>
      </p:nvGrpSpPr>
      <p:grpSpPr>
        <a:xfrm>
          <a:off x="0" y="0"/>
          <a:ext cx="0" cy="0"/>
          <a:chOff x="0" y="0"/>
          <a:chExt cx="0" cy="0"/>
        </a:xfrm>
      </p:grpSpPr>
      <p:pic>
        <p:nvPicPr>
          <p:cNvPr id="11" name="Google Shape;85;p17">
            <a:extLst>
              <a:ext uri="{FF2B5EF4-FFF2-40B4-BE49-F238E27FC236}">
                <a16:creationId xmlns:a16="http://schemas.microsoft.com/office/drawing/2014/main" id="{0E3BAC57-31EA-426B-854E-3C399475FAC2}"/>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0788662" y="136525"/>
            <a:ext cx="1130275" cy="1124625"/>
          </a:xfrm>
          <a:prstGeom prst="rect">
            <a:avLst/>
          </a:prstGeom>
          <a:noFill/>
          <a:ln>
            <a:noFill/>
          </a:ln>
        </p:spPr>
      </p:pic>
      <p:sp>
        <p:nvSpPr>
          <p:cNvPr id="14" name="Title 1">
            <a:extLst>
              <a:ext uri="{FF2B5EF4-FFF2-40B4-BE49-F238E27FC236}">
                <a16:creationId xmlns:a16="http://schemas.microsoft.com/office/drawing/2014/main" id="{0629A74A-235C-4031-ABBC-9A5F272E5DB8}"/>
              </a:ext>
            </a:extLst>
          </p:cNvPr>
          <p:cNvSpPr>
            <a:spLocks noGrp="1"/>
          </p:cNvSpPr>
          <p:nvPr>
            <p:ph type="title" hasCustomPrompt="1"/>
          </p:nvPr>
        </p:nvSpPr>
        <p:spPr>
          <a:xfrm>
            <a:off x="838200" y="2888191"/>
            <a:ext cx="10515600" cy="863600"/>
          </a:xfrm>
        </p:spPr>
        <p:txBody>
          <a:bodyPr/>
          <a:lstStyle>
            <a:lvl1pPr>
              <a:defRPr cap="none" baseline="0">
                <a:solidFill>
                  <a:schemeClr val="bg1"/>
                </a:solidFill>
              </a:defRPr>
            </a:lvl1pPr>
          </a:lstStyle>
          <a:p>
            <a:r>
              <a:rPr lang="en-US" dirty="0"/>
              <a:t>CLICK TO EDIT MASTER TITLE STYLE</a:t>
            </a:r>
          </a:p>
        </p:txBody>
      </p:sp>
      <p:sp>
        <p:nvSpPr>
          <p:cNvPr id="15" name="Text Placeholder 4">
            <a:extLst>
              <a:ext uri="{FF2B5EF4-FFF2-40B4-BE49-F238E27FC236}">
                <a16:creationId xmlns:a16="http://schemas.microsoft.com/office/drawing/2014/main" id="{710B9BAA-CE47-4579-AAEF-20C0AF8F7FA9}"/>
              </a:ext>
            </a:extLst>
          </p:cNvPr>
          <p:cNvSpPr>
            <a:spLocks noGrp="1"/>
          </p:cNvSpPr>
          <p:nvPr>
            <p:ph type="body" sz="quarter" idx="12"/>
          </p:nvPr>
        </p:nvSpPr>
        <p:spPr>
          <a:xfrm>
            <a:off x="838200" y="3751791"/>
            <a:ext cx="4848605" cy="264718"/>
          </a:xfrm>
        </p:spPr>
        <p:txBody>
          <a:bodyPr anchor="ctr">
            <a:noAutofit/>
          </a:bodyPr>
          <a:lstStyle>
            <a:lvl1pPr marL="0" indent="0">
              <a:buNone/>
              <a:defRPr sz="1800" b="1" cap="none" baseline="0">
                <a:solidFill>
                  <a:schemeClr val="tx1"/>
                </a:solidFill>
              </a:defRPr>
            </a:lvl1pPr>
          </a:lstStyle>
          <a:p>
            <a:pPr lvl="0"/>
            <a:endParaRPr lang="en-US" dirty="0"/>
          </a:p>
        </p:txBody>
      </p:sp>
    </p:spTree>
    <p:extLst>
      <p:ext uri="{BB962C8B-B14F-4D97-AF65-F5344CB8AC3E}">
        <p14:creationId xmlns:p14="http://schemas.microsoft.com/office/powerpoint/2010/main" val="4049623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A615-C07B-496D-BA1A-F7FFAD23F776}"/>
              </a:ext>
            </a:extLst>
          </p:cNvPr>
          <p:cNvSpPr>
            <a:spLocks noGrp="1"/>
          </p:cNvSpPr>
          <p:nvPr>
            <p:ph type="title" hasCustomPrompt="1"/>
          </p:nvPr>
        </p:nvSpPr>
        <p:spPr>
          <a:xfrm>
            <a:off x="838200" y="2888191"/>
            <a:ext cx="10515600" cy="863600"/>
          </a:xfrm>
        </p:spPr>
        <p:txBody>
          <a:bodyPr/>
          <a:lstStyle>
            <a:lvl1pPr>
              <a:defRPr cap="none" baseline="0">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496A3F9-94B0-4389-86D6-B5C93708B093}"/>
              </a:ext>
            </a:extLst>
          </p:cNvPr>
          <p:cNvSpPr>
            <a:spLocks noGrp="1"/>
          </p:cNvSpPr>
          <p:nvPr>
            <p:ph type="body" sz="quarter" idx="12"/>
          </p:nvPr>
        </p:nvSpPr>
        <p:spPr>
          <a:xfrm>
            <a:off x="838200" y="3751791"/>
            <a:ext cx="4848605" cy="264718"/>
          </a:xfrm>
        </p:spPr>
        <p:txBody>
          <a:bodyPr anchor="ctr">
            <a:noAutofit/>
          </a:bodyPr>
          <a:lstStyle>
            <a:lvl1pPr marL="0" indent="0">
              <a:buNone/>
              <a:defRPr sz="1800" b="1" cap="none" baseline="0">
                <a:solidFill>
                  <a:schemeClr val="accent2"/>
                </a:solidFill>
              </a:defRPr>
            </a:lvl1pPr>
          </a:lstStyle>
          <a:p>
            <a:pPr lvl="0"/>
            <a:endParaRPr lang="en-US" dirty="0"/>
          </a:p>
        </p:txBody>
      </p:sp>
      <p:pic>
        <p:nvPicPr>
          <p:cNvPr id="6" name="Picture 5">
            <a:extLst>
              <a:ext uri="{FF2B5EF4-FFF2-40B4-BE49-F238E27FC236}">
                <a16:creationId xmlns:a16="http://schemas.microsoft.com/office/drawing/2014/main" id="{C545EEF3-1190-4823-84C4-78E027A9E9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9942" b="24430"/>
          <a:stretch/>
        </p:blipFill>
        <p:spPr>
          <a:xfrm>
            <a:off x="10741363" y="270069"/>
            <a:ext cx="1130276" cy="1057090"/>
          </a:xfrm>
          <a:prstGeom prst="rect">
            <a:avLst/>
          </a:prstGeom>
        </p:spPr>
      </p:pic>
    </p:spTree>
    <p:extLst>
      <p:ext uri="{BB962C8B-B14F-4D97-AF65-F5344CB8AC3E}">
        <p14:creationId xmlns:p14="http://schemas.microsoft.com/office/powerpoint/2010/main" val="688321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Text &amp; Image 1">
    <p:spTree>
      <p:nvGrpSpPr>
        <p:cNvPr id="1" name=""/>
        <p:cNvGrpSpPr/>
        <p:nvPr/>
      </p:nvGrpSpPr>
      <p:grpSpPr>
        <a:xfrm>
          <a:off x="0" y="0"/>
          <a:ext cx="0" cy="0"/>
          <a:chOff x="0" y="0"/>
          <a:chExt cx="0" cy="0"/>
        </a:xfrm>
      </p:grpSpPr>
      <p:pic>
        <p:nvPicPr>
          <p:cNvPr id="6" name="Picture 5" descr="Picture of a building facade in Chinatown in which an LGBT pride flag hangs on a fire escape">
            <a:extLst>
              <a:ext uri="{FF2B5EF4-FFF2-40B4-BE49-F238E27FC236}">
                <a16:creationId xmlns:a16="http://schemas.microsoft.com/office/drawing/2014/main" id="{8E32FF44-19D2-450E-B4FC-AF251D4861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77840" y="205740"/>
            <a:ext cx="6431946" cy="6446520"/>
          </a:xfrm>
          <a:prstGeom prst="rect">
            <a:avLst/>
          </a:prstGeom>
        </p:spPr>
      </p:pic>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4338484" cy="1013732"/>
          </a:xfrm>
        </p:spPr>
        <p:txBody>
          <a:bodyPr>
            <a:normAutofit/>
          </a:bodyPr>
          <a:lstStyle>
            <a:lvl1pPr>
              <a:defRPr sz="3200">
                <a:solidFill>
                  <a:schemeClr val="accent2"/>
                </a:solidFill>
              </a:defRPr>
            </a:lvl1pPr>
          </a:lstStyle>
          <a:p>
            <a:endParaRPr lang="en-US"/>
          </a:p>
        </p:txBody>
      </p:sp>
      <p:sp>
        <p:nvSpPr>
          <p:cNvPr id="9" name="Text Placeholder 2">
            <a:extLst>
              <a:ext uri="{FF2B5EF4-FFF2-40B4-BE49-F238E27FC236}">
                <a16:creationId xmlns:a16="http://schemas.microsoft.com/office/drawing/2014/main" id="{C28C1828-AFD2-4D87-A9C0-4A593CA018A9}"/>
              </a:ext>
            </a:extLst>
          </p:cNvPr>
          <p:cNvSpPr>
            <a:spLocks noGrp="1"/>
          </p:cNvSpPr>
          <p:nvPr>
            <p:ph idx="1"/>
          </p:nvPr>
        </p:nvSpPr>
        <p:spPr>
          <a:xfrm>
            <a:off x="838200" y="1550251"/>
            <a:ext cx="4338484" cy="4626712"/>
          </a:xfrm>
          <a:prstGeom prst="rect">
            <a:avLst/>
          </a:prstGeom>
        </p:spPr>
        <p:txBody>
          <a:bodyPr vert="horz" lIns="91440" tIns="45720" rIns="91440" bIns="45720" rtlCol="0">
            <a:normAutofit/>
          </a:bodyPr>
          <a:lstStyle>
            <a:lvl1pPr marL="228600" indent="-274320">
              <a:buClr>
                <a:schemeClr val="accent2"/>
              </a:buClr>
              <a:buFont typeface="Wingdings 2" panose="05020102010507070707" pitchFamily="18" charset="2"/>
              <a:buChar char="Ë"/>
              <a:defRPr/>
            </a:lvl1pPr>
            <a:lvl2pPr marL="685800" indent="-274320">
              <a:buFont typeface="Arial" panose="020B0604020202020204" pitchFamily="34" charset="0"/>
              <a:buChar char="•"/>
              <a:defRPr/>
            </a:lvl2pPr>
            <a:lvl3pPr marL="1143000" indent="-274320">
              <a:buFont typeface="Arial" panose="020B0604020202020204" pitchFamily="34" charset="0"/>
              <a:buChar char="•"/>
              <a:defRPr/>
            </a:lvl3pPr>
            <a:lvl4pPr marL="1600200" indent="-274320">
              <a:buFont typeface="Arial" panose="020B0604020202020204" pitchFamily="34" charset="0"/>
              <a:buChar char="•"/>
              <a:defRPr/>
            </a:lvl4pPr>
            <a:lvl5pPr marL="2057400" indent="-27432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DDABB073-FA27-4614-A9BD-3A1C3AE4B8AC}"/>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dirty="0"/>
          </a:p>
        </p:txBody>
      </p:sp>
    </p:spTree>
    <p:extLst>
      <p:ext uri="{BB962C8B-B14F-4D97-AF65-F5344CB8AC3E}">
        <p14:creationId xmlns:p14="http://schemas.microsoft.com/office/powerpoint/2010/main" val="3904355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Text &amp; Image 2">
    <p:spTree>
      <p:nvGrpSpPr>
        <p:cNvPr id="1" name=""/>
        <p:cNvGrpSpPr/>
        <p:nvPr/>
      </p:nvGrpSpPr>
      <p:grpSpPr>
        <a:xfrm>
          <a:off x="0" y="0"/>
          <a:ext cx="0" cy="0"/>
          <a:chOff x="0" y="0"/>
          <a:chExt cx="0" cy="0"/>
        </a:xfrm>
      </p:grpSpPr>
      <p:pic>
        <p:nvPicPr>
          <p:cNvPr id="4" name="Picture 3" descr="Picture of pedestrians walking down a side street in Chinatown">
            <a:extLst>
              <a:ext uri="{FF2B5EF4-FFF2-40B4-BE49-F238E27FC236}">
                <a16:creationId xmlns:a16="http://schemas.microsoft.com/office/drawing/2014/main" id="{FABCD092-7E15-4FD1-992A-A15506D7FD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77841" y="205740"/>
            <a:ext cx="6431946" cy="6446520"/>
          </a:xfrm>
          <a:prstGeom prst="rect">
            <a:avLst/>
          </a:prstGeom>
        </p:spPr>
      </p:pic>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4338484" cy="1013732"/>
          </a:xfrm>
        </p:spPr>
        <p:txBody>
          <a:bodyPr>
            <a:normAutofit/>
          </a:bodyPr>
          <a:lstStyle>
            <a:lvl1pPr>
              <a:defRPr sz="3200">
                <a:solidFill>
                  <a:schemeClr val="accent2"/>
                </a:solidFill>
              </a:defRPr>
            </a:lvl1pPr>
          </a:lstStyle>
          <a:p>
            <a:endParaRPr lang="en-US"/>
          </a:p>
        </p:txBody>
      </p:sp>
      <p:sp>
        <p:nvSpPr>
          <p:cNvPr id="9" name="Text Placeholder 2">
            <a:extLst>
              <a:ext uri="{FF2B5EF4-FFF2-40B4-BE49-F238E27FC236}">
                <a16:creationId xmlns:a16="http://schemas.microsoft.com/office/drawing/2014/main" id="{C28C1828-AFD2-4D87-A9C0-4A593CA018A9}"/>
              </a:ext>
            </a:extLst>
          </p:cNvPr>
          <p:cNvSpPr>
            <a:spLocks noGrp="1"/>
          </p:cNvSpPr>
          <p:nvPr>
            <p:ph idx="1"/>
          </p:nvPr>
        </p:nvSpPr>
        <p:spPr>
          <a:xfrm>
            <a:off x="838200" y="1550251"/>
            <a:ext cx="4338484" cy="4626712"/>
          </a:xfrm>
          <a:prstGeom prst="rect">
            <a:avLst/>
          </a:prstGeom>
        </p:spPr>
        <p:txBody>
          <a:bodyPr vert="horz" lIns="91440" tIns="45720" rIns="91440" bIns="45720" rtlCol="0">
            <a:normAutofit/>
          </a:bodyPr>
          <a:lstStyle>
            <a:lvl1pPr marL="342900" indent="-342900">
              <a:buClr>
                <a:schemeClr val="accent2"/>
              </a:buClr>
              <a:buFont typeface="Wingdings 2" panose="05020102010507070707" pitchFamily="18" charset="2"/>
              <a:buChar char="Ë"/>
              <a:defRPr lang="en-US" noProof="0" dirty="0"/>
            </a:lvl1pPr>
            <a:lvl2pPr marL="685800" indent="-274320">
              <a:buFont typeface="Arial" panose="020B0604020202020204" pitchFamily="34" charset="0"/>
              <a:buChar char="•"/>
              <a:defRPr/>
            </a:lvl2pPr>
            <a:lvl3pPr marL="1143000" indent="-274320">
              <a:buFont typeface="Arial" panose="020B0604020202020204" pitchFamily="34" charset="0"/>
              <a:buChar char="•"/>
              <a:defRPr/>
            </a:lvl3pPr>
            <a:lvl4pPr marL="1600200" indent="-274320">
              <a:buFont typeface="Arial" panose="020B0604020202020204" pitchFamily="34" charset="0"/>
              <a:buChar char="•"/>
              <a:defRPr/>
            </a:lvl4pPr>
            <a:lvl5pPr marL="2057400" indent="-27432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28600" marR="0" lvl="0" indent="-274320" algn="l" defTabSz="914400" rtl="0" eaLnBrk="1" fontAlgn="auto" latinLnBrk="0" hangingPunct="1">
              <a:lnSpc>
                <a:spcPct val="114000"/>
              </a:lnSpc>
              <a:spcBef>
                <a:spcPts val="500"/>
              </a:spcBef>
              <a:spcAft>
                <a:spcPts val="500"/>
              </a:spcAft>
              <a:buClr>
                <a:srgbClr val="00A794"/>
              </a:buClr>
              <a:buSzTx/>
              <a:buFont typeface="Wingdings 2" panose="05020102010507070707" pitchFamily="18" charset="2"/>
              <a:buChar char="Ë"/>
              <a:tabLst/>
              <a:defRPr/>
            </a:pPr>
            <a:endParaRPr kumimoji="0" lang="en-US" sz="16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11" name="Footer Placeholder 4">
            <a:extLst>
              <a:ext uri="{FF2B5EF4-FFF2-40B4-BE49-F238E27FC236}">
                <a16:creationId xmlns:a16="http://schemas.microsoft.com/office/drawing/2014/main" id="{DDABB073-FA27-4614-A9BD-3A1C3AE4B8AC}"/>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dirty="0"/>
          </a:p>
        </p:txBody>
      </p:sp>
    </p:spTree>
    <p:extLst>
      <p:ext uri="{BB962C8B-B14F-4D97-AF65-F5344CB8AC3E}">
        <p14:creationId xmlns:p14="http://schemas.microsoft.com/office/powerpoint/2010/main" val="3882991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Bulleted Text &amp; Image 1">
    <p:spTree>
      <p:nvGrpSpPr>
        <p:cNvPr id="1" name=""/>
        <p:cNvGrpSpPr/>
        <p:nvPr/>
      </p:nvGrpSpPr>
      <p:grpSpPr>
        <a:xfrm>
          <a:off x="0" y="0"/>
          <a:ext cx="0" cy="0"/>
          <a:chOff x="0" y="0"/>
          <a:chExt cx="0" cy="0"/>
        </a:xfrm>
      </p:grpSpPr>
      <p:pic>
        <p:nvPicPr>
          <p:cNvPr id="5" name="Picture 4" descr="Picture of solar panels on a roof">
            <a:extLst>
              <a:ext uri="{FF2B5EF4-FFF2-40B4-BE49-F238E27FC236}">
                <a16:creationId xmlns:a16="http://schemas.microsoft.com/office/drawing/2014/main" id="{CC481370-6116-4067-BB96-283E667AFD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7355009" y="1985597"/>
            <a:ext cx="6446520" cy="2886807"/>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48591" y="343091"/>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3" name="Content Placeholder 2">
            <a:extLst>
              <a:ext uri="{FF2B5EF4-FFF2-40B4-BE49-F238E27FC236}">
                <a16:creationId xmlns:a16="http://schemas.microsoft.com/office/drawing/2014/main" id="{6ED5CC6B-AFAD-4329-A95B-4A235BC3A0E6}"/>
              </a:ext>
            </a:extLst>
          </p:cNvPr>
          <p:cNvSpPr>
            <a:spLocks noGrp="1"/>
          </p:cNvSpPr>
          <p:nvPr>
            <p:ph sz="quarter" idx="14"/>
          </p:nvPr>
        </p:nvSpPr>
        <p:spPr>
          <a:xfrm>
            <a:off x="848591" y="1546225"/>
            <a:ext cx="3840480" cy="459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EEB81AC-531F-46C7-90F4-2BBF15732E4A}"/>
              </a:ext>
            </a:extLst>
          </p:cNvPr>
          <p:cNvSpPr>
            <a:spLocks noGrp="1"/>
          </p:cNvSpPr>
          <p:nvPr>
            <p:ph sz="quarter" idx="15"/>
          </p:nvPr>
        </p:nvSpPr>
        <p:spPr>
          <a:xfrm>
            <a:off x="4994934" y="1546225"/>
            <a:ext cx="3840480" cy="459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44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Bulleted Text &amp;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48591" y="343091"/>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3" name="Content Placeholder 2">
            <a:extLst>
              <a:ext uri="{FF2B5EF4-FFF2-40B4-BE49-F238E27FC236}">
                <a16:creationId xmlns:a16="http://schemas.microsoft.com/office/drawing/2014/main" id="{6ED5CC6B-AFAD-4329-A95B-4A235BC3A0E6}"/>
              </a:ext>
            </a:extLst>
          </p:cNvPr>
          <p:cNvSpPr>
            <a:spLocks noGrp="1"/>
          </p:cNvSpPr>
          <p:nvPr>
            <p:ph sz="quarter" idx="14"/>
          </p:nvPr>
        </p:nvSpPr>
        <p:spPr>
          <a:xfrm>
            <a:off x="848591" y="1546225"/>
            <a:ext cx="3840480" cy="459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EEB81AC-531F-46C7-90F4-2BBF15732E4A}"/>
              </a:ext>
            </a:extLst>
          </p:cNvPr>
          <p:cNvSpPr>
            <a:spLocks noGrp="1"/>
          </p:cNvSpPr>
          <p:nvPr>
            <p:ph sz="quarter" idx="15"/>
          </p:nvPr>
        </p:nvSpPr>
        <p:spPr>
          <a:xfrm>
            <a:off x="4994934" y="1546225"/>
            <a:ext cx="3840480" cy="459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Picture of a brick building facade with vines on the outside and AC units in the windows">
            <a:extLst>
              <a:ext uri="{FF2B5EF4-FFF2-40B4-BE49-F238E27FC236}">
                <a16:creationId xmlns:a16="http://schemas.microsoft.com/office/drawing/2014/main" id="{EE40B69B-4F31-437C-896D-E8D2FABEE0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34865" y="205740"/>
            <a:ext cx="2920438" cy="6446520"/>
          </a:xfrm>
          <a:prstGeom prst="rect">
            <a:avLst/>
          </a:prstGeom>
        </p:spPr>
      </p:pic>
    </p:spTree>
    <p:extLst>
      <p:ext uri="{BB962C8B-B14F-4D97-AF65-F5344CB8AC3E}">
        <p14:creationId xmlns:p14="http://schemas.microsoft.com/office/powerpoint/2010/main" val="345036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96507" y="6356352"/>
            <a:ext cx="2743200" cy="365125"/>
          </a:xfrm>
        </p:spPr>
        <p:txBody>
          <a:bodyPr/>
          <a:lstStyle/>
          <a:p>
            <a:fld id="{768BB90A-BB60-42EF-AC2B-E1BDC59992F1}" type="slidenum">
              <a:rPr lang="en-US" smtClean="0"/>
              <a:t>‹#›</a:t>
            </a:fld>
            <a:endParaRPr lang="en-US"/>
          </a:p>
        </p:txBody>
      </p:sp>
    </p:spTree>
    <p:extLst>
      <p:ext uri="{BB962C8B-B14F-4D97-AF65-F5344CB8AC3E}">
        <p14:creationId xmlns:p14="http://schemas.microsoft.com/office/powerpoint/2010/main" val="2501876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Bulleted Text &amp;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48591" y="343091"/>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3" name="Content Placeholder 2">
            <a:extLst>
              <a:ext uri="{FF2B5EF4-FFF2-40B4-BE49-F238E27FC236}">
                <a16:creationId xmlns:a16="http://schemas.microsoft.com/office/drawing/2014/main" id="{6ED5CC6B-AFAD-4329-A95B-4A235BC3A0E6}"/>
              </a:ext>
            </a:extLst>
          </p:cNvPr>
          <p:cNvSpPr>
            <a:spLocks noGrp="1"/>
          </p:cNvSpPr>
          <p:nvPr>
            <p:ph sz="quarter" idx="14"/>
          </p:nvPr>
        </p:nvSpPr>
        <p:spPr>
          <a:xfrm>
            <a:off x="848591" y="1546225"/>
            <a:ext cx="3840480" cy="459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EEB81AC-531F-46C7-90F4-2BBF15732E4A}"/>
              </a:ext>
            </a:extLst>
          </p:cNvPr>
          <p:cNvSpPr>
            <a:spLocks noGrp="1"/>
          </p:cNvSpPr>
          <p:nvPr>
            <p:ph sz="quarter" idx="15"/>
          </p:nvPr>
        </p:nvSpPr>
        <p:spPr>
          <a:xfrm>
            <a:off x="4994934" y="1546225"/>
            <a:ext cx="3840480" cy="459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Picture of a pedestrian walking down a street; the picture shows outdoor restaurant seating in the background&#10;">
            <a:extLst>
              <a:ext uri="{FF2B5EF4-FFF2-40B4-BE49-F238E27FC236}">
                <a16:creationId xmlns:a16="http://schemas.microsoft.com/office/drawing/2014/main" id="{9349AE5B-B244-402F-B33B-C618110F9E16}"/>
              </a:ext>
            </a:extLst>
          </p:cNvPr>
          <p:cNvPicPr>
            <a:picLocks noChangeAspect="1"/>
          </p:cNvPicPr>
          <p:nvPr userDrawn="1"/>
        </p:nvPicPr>
        <p:blipFill rotWithShape="1">
          <a:blip r:embed="rId2"/>
          <a:srcRect l="21589" t="2016" r="12251" b="-2016"/>
          <a:stretch/>
        </p:blipFill>
        <p:spPr>
          <a:xfrm>
            <a:off x="9134865" y="195607"/>
            <a:ext cx="2910114" cy="6602773"/>
          </a:xfrm>
          <a:prstGeom prst="rect">
            <a:avLst/>
          </a:prstGeom>
        </p:spPr>
      </p:pic>
    </p:spTree>
    <p:extLst>
      <p:ext uri="{BB962C8B-B14F-4D97-AF65-F5344CB8AC3E}">
        <p14:creationId xmlns:p14="http://schemas.microsoft.com/office/powerpoint/2010/main" val="3910685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Bulleted Text w/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56766"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8B0370BB-622A-47B7-9997-FEF3310126BC}"/>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sp>
        <p:nvSpPr>
          <p:cNvPr id="13" name="Text Placeholder 12">
            <a:extLst>
              <a:ext uri="{FF2B5EF4-FFF2-40B4-BE49-F238E27FC236}">
                <a16:creationId xmlns:a16="http://schemas.microsoft.com/office/drawing/2014/main" id="{AD75C6CD-5166-46BF-808A-20E32A7085DD}"/>
              </a:ext>
            </a:extLst>
          </p:cNvPr>
          <p:cNvSpPr>
            <a:spLocks noGrp="1"/>
          </p:cNvSpPr>
          <p:nvPr>
            <p:ph type="body" sz="quarter" idx="15"/>
          </p:nvPr>
        </p:nvSpPr>
        <p:spPr>
          <a:xfrm>
            <a:off x="856766" y="1539000"/>
            <a:ext cx="10515600" cy="557640"/>
          </a:xfrm>
        </p:spPr>
        <p:txBody>
          <a:bodyPr/>
          <a:lstStyle>
            <a:lvl1pPr marL="0" indent="0">
              <a:buNone/>
              <a:defRPr b="1"/>
            </a:lvl1pPr>
          </a:lstStyle>
          <a:p>
            <a:pPr lvl="0"/>
            <a:r>
              <a:rPr lang="en-US"/>
              <a:t>Click to edit Master text styles</a:t>
            </a:r>
          </a:p>
        </p:txBody>
      </p:sp>
      <p:sp>
        <p:nvSpPr>
          <p:cNvPr id="16" name="Google Shape;92;p18">
            <a:extLst>
              <a:ext uri="{FF2B5EF4-FFF2-40B4-BE49-F238E27FC236}">
                <a16:creationId xmlns:a16="http://schemas.microsoft.com/office/drawing/2014/main" id="{8F25D3BF-BCC8-438D-A677-C829FE79ED46}"/>
              </a:ext>
            </a:extLst>
          </p:cNvPr>
          <p:cNvSpPr/>
          <p:nvPr userDrawn="1"/>
        </p:nvSpPr>
        <p:spPr>
          <a:xfrm>
            <a:off x="0" y="-6213"/>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pic>
        <p:nvPicPr>
          <p:cNvPr id="17" name="Picture 16" descr="NYC Accelerator Logo">
            <a:extLst>
              <a:ext uri="{FF2B5EF4-FFF2-40B4-BE49-F238E27FC236}">
                <a16:creationId xmlns:a16="http://schemas.microsoft.com/office/drawing/2014/main" id="{29E13A50-5C84-4A40-86CE-737DD57A95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4" name="Text Placeholder 3">
            <a:extLst>
              <a:ext uri="{FF2B5EF4-FFF2-40B4-BE49-F238E27FC236}">
                <a16:creationId xmlns:a16="http://schemas.microsoft.com/office/drawing/2014/main" id="{528A0A18-3E1A-4590-BE09-02B3E8F815C1}"/>
              </a:ext>
            </a:extLst>
          </p:cNvPr>
          <p:cNvSpPr>
            <a:spLocks noGrp="1"/>
          </p:cNvSpPr>
          <p:nvPr>
            <p:ph type="body" sz="quarter" idx="16"/>
          </p:nvPr>
        </p:nvSpPr>
        <p:spPr>
          <a:xfrm>
            <a:off x="856766" y="2242773"/>
            <a:ext cx="10515600" cy="38670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6309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56766"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8B0370BB-622A-47B7-9997-FEF3310126BC}"/>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sp>
        <p:nvSpPr>
          <p:cNvPr id="16" name="Google Shape;92;p18">
            <a:extLst>
              <a:ext uri="{FF2B5EF4-FFF2-40B4-BE49-F238E27FC236}">
                <a16:creationId xmlns:a16="http://schemas.microsoft.com/office/drawing/2014/main" id="{8F25D3BF-BCC8-438D-A677-C829FE79ED46}"/>
              </a:ext>
            </a:extLst>
          </p:cNvPr>
          <p:cNvSpPr/>
          <p:nvPr userDrawn="1"/>
        </p:nvSpPr>
        <p:spPr>
          <a:xfrm>
            <a:off x="0" y="-6213"/>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pic>
        <p:nvPicPr>
          <p:cNvPr id="17" name="Picture 16" descr="NYC Accelerator Logo">
            <a:extLst>
              <a:ext uri="{FF2B5EF4-FFF2-40B4-BE49-F238E27FC236}">
                <a16:creationId xmlns:a16="http://schemas.microsoft.com/office/drawing/2014/main" id="{29E13A50-5C84-4A40-86CE-737DD57A95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4" name="Text Placeholder 3">
            <a:extLst>
              <a:ext uri="{FF2B5EF4-FFF2-40B4-BE49-F238E27FC236}">
                <a16:creationId xmlns:a16="http://schemas.microsoft.com/office/drawing/2014/main" id="{528A0A18-3E1A-4590-BE09-02B3E8F815C1}"/>
              </a:ext>
            </a:extLst>
          </p:cNvPr>
          <p:cNvSpPr>
            <a:spLocks noGrp="1"/>
          </p:cNvSpPr>
          <p:nvPr>
            <p:ph type="body" sz="quarter" idx="16"/>
          </p:nvPr>
        </p:nvSpPr>
        <p:spPr>
          <a:xfrm>
            <a:off x="856766" y="1553307"/>
            <a:ext cx="10515600" cy="45461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3874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Text with Subhead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32244-FB04-4F16-9481-A59F4682C4D4}"/>
              </a:ext>
            </a:extLst>
          </p:cNvPr>
          <p:cNvSpPr>
            <a:spLocks noGrp="1"/>
          </p:cNvSpPr>
          <p:nvPr>
            <p:ph type="body" idx="1"/>
          </p:nvPr>
        </p:nvSpPr>
        <p:spPr>
          <a:xfrm>
            <a:off x="851361" y="1662689"/>
            <a:ext cx="5157216"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6F0947F-F765-4762-A299-0957F5F6ED5A}"/>
              </a:ext>
            </a:extLst>
          </p:cNvPr>
          <p:cNvSpPr>
            <a:spLocks noGrp="1"/>
          </p:cNvSpPr>
          <p:nvPr>
            <p:ph sz="half" idx="2"/>
          </p:nvPr>
        </p:nvSpPr>
        <p:spPr>
          <a:xfrm>
            <a:off x="851076" y="2257454"/>
            <a:ext cx="5157787" cy="3840480"/>
          </a:xfrm>
        </p:spPr>
        <p:txBody>
          <a:bodyPr>
            <a:normAutofit/>
          </a:bodyPr>
          <a:lstStyle>
            <a:lvl1pPr marL="0" indent="0">
              <a:buFontTx/>
              <a:buNone/>
              <a:defRPr sz="22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600"/>
            </a:lvl4pPr>
            <a:lvl5pPr marL="2114550" indent="-285750">
              <a:buFont typeface="Arial" panose="020B0604020202020204" pitchFamily="34" charset="0"/>
              <a:buChar char="•"/>
              <a:defRPr sz="1600"/>
            </a:lvl5pPr>
          </a:lstStyle>
          <a:p>
            <a:pPr lvl="0"/>
            <a:r>
              <a:rPr lang="en-US"/>
              <a:t>Click to edit Master text styles</a:t>
            </a:r>
          </a:p>
          <a:p>
            <a:pPr lvl="0"/>
            <a:endParaRPr lang="en-US"/>
          </a:p>
        </p:txBody>
      </p:sp>
      <p:sp>
        <p:nvSpPr>
          <p:cNvPr id="10" name="Text Placeholder 2">
            <a:extLst>
              <a:ext uri="{FF2B5EF4-FFF2-40B4-BE49-F238E27FC236}">
                <a16:creationId xmlns:a16="http://schemas.microsoft.com/office/drawing/2014/main" id="{E453DB20-034F-4767-97F8-B5E142974AB1}"/>
              </a:ext>
            </a:extLst>
          </p:cNvPr>
          <p:cNvSpPr>
            <a:spLocks noGrp="1"/>
          </p:cNvSpPr>
          <p:nvPr>
            <p:ph type="body" idx="13"/>
          </p:nvPr>
        </p:nvSpPr>
        <p:spPr>
          <a:xfrm>
            <a:off x="6214580" y="1662689"/>
            <a:ext cx="5157787"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B2F9E424-8DC3-40CB-B543-160E00AE7035}"/>
              </a:ext>
            </a:extLst>
          </p:cNvPr>
          <p:cNvSpPr>
            <a:spLocks noGrp="1"/>
          </p:cNvSpPr>
          <p:nvPr>
            <p:ph sz="half" idx="14"/>
          </p:nvPr>
        </p:nvSpPr>
        <p:spPr>
          <a:xfrm>
            <a:off x="6214580" y="2257455"/>
            <a:ext cx="5157787" cy="3840480"/>
          </a:xfrm>
        </p:spPr>
        <p:txBody>
          <a:bodyPr>
            <a:normAutofit/>
          </a:bodyPr>
          <a:lstStyle>
            <a:lvl1pPr marL="0" indent="0">
              <a:buFontTx/>
              <a:buNone/>
              <a:defRPr sz="22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600"/>
            </a:lvl4pPr>
            <a:lvl5pPr marL="2114550" indent="-285750">
              <a:buFont typeface="Arial" panose="020B0604020202020204" pitchFamily="34" charset="0"/>
              <a:buChar char="•"/>
              <a:defRPr sz="1600"/>
            </a:lvl5pPr>
          </a:lstStyle>
          <a:p>
            <a:pPr lvl="0"/>
            <a:r>
              <a:rPr lang="en-US"/>
              <a:t>Click to edit Master text styles</a:t>
            </a:r>
          </a:p>
          <a:p>
            <a:pPr lvl="0"/>
            <a:endParaRPr lang="en-US"/>
          </a:p>
        </p:txBody>
      </p:sp>
      <p:sp>
        <p:nvSpPr>
          <p:cNvPr id="15" name="Title 1">
            <a:extLst>
              <a:ext uri="{FF2B5EF4-FFF2-40B4-BE49-F238E27FC236}">
                <a16:creationId xmlns:a16="http://schemas.microsoft.com/office/drawing/2014/main" id="{732513E9-762C-421D-8E03-1678A5A9A050}"/>
              </a:ext>
            </a:extLst>
          </p:cNvPr>
          <p:cNvSpPr>
            <a:spLocks noGrp="1"/>
          </p:cNvSpPr>
          <p:nvPr>
            <p:ph type="title"/>
          </p:nvPr>
        </p:nvSpPr>
        <p:spPr>
          <a:xfrm>
            <a:off x="851361"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Google Shape;92;p18">
            <a:extLst>
              <a:ext uri="{FF2B5EF4-FFF2-40B4-BE49-F238E27FC236}">
                <a16:creationId xmlns:a16="http://schemas.microsoft.com/office/drawing/2014/main" id="{F414B737-C79E-495E-BB89-A0B93225211C}"/>
              </a:ext>
            </a:extLst>
          </p:cNvPr>
          <p:cNvSpPr/>
          <p:nvPr userDrawn="1"/>
        </p:nvSpPr>
        <p:spPr>
          <a:xfrm>
            <a:off x="-27233" y="0"/>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Footer Placeholder 4">
            <a:extLst>
              <a:ext uri="{FF2B5EF4-FFF2-40B4-BE49-F238E27FC236}">
                <a16:creationId xmlns:a16="http://schemas.microsoft.com/office/drawing/2014/main" id="{D1B543B6-49D3-4CE1-8AFC-D67DC17F2899}"/>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dirty="0"/>
          </a:p>
        </p:txBody>
      </p:sp>
      <p:sp>
        <p:nvSpPr>
          <p:cNvPr id="20" name="Slide Number Placeholder 5">
            <a:extLst>
              <a:ext uri="{FF2B5EF4-FFF2-40B4-BE49-F238E27FC236}">
                <a16:creationId xmlns:a16="http://schemas.microsoft.com/office/drawing/2014/main" id="{9217B855-F2BF-4507-9F5E-64D17A2E60B1}"/>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21" name="Picture 20" descr="NYC Accelerator Logo">
            <a:extLst>
              <a:ext uri="{FF2B5EF4-FFF2-40B4-BE49-F238E27FC236}">
                <a16:creationId xmlns:a16="http://schemas.microsoft.com/office/drawing/2014/main" id="{EAE495E7-A118-4727-9228-5A21F4C4E7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Tree>
    <p:extLst>
      <p:ext uri="{BB962C8B-B14F-4D97-AF65-F5344CB8AC3E}">
        <p14:creationId xmlns:p14="http://schemas.microsoft.com/office/powerpoint/2010/main" val="52295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Bulleted Text with Subhead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32244-FB04-4F16-9481-A59F4682C4D4}"/>
              </a:ext>
            </a:extLst>
          </p:cNvPr>
          <p:cNvSpPr>
            <a:spLocks noGrp="1"/>
          </p:cNvSpPr>
          <p:nvPr>
            <p:ph type="body" idx="1"/>
          </p:nvPr>
        </p:nvSpPr>
        <p:spPr>
          <a:xfrm>
            <a:off x="851361" y="1662689"/>
            <a:ext cx="5157216"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E453DB20-034F-4767-97F8-B5E142974AB1}"/>
              </a:ext>
            </a:extLst>
          </p:cNvPr>
          <p:cNvSpPr>
            <a:spLocks noGrp="1"/>
          </p:cNvSpPr>
          <p:nvPr>
            <p:ph type="body" idx="13"/>
          </p:nvPr>
        </p:nvSpPr>
        <p:spPr>
          <a:xfrm>
            <a:off x="6209174" y="1662689"/>
            <a:ext cx="5157787"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1">
            <a:extLst>
              <a:ext uri="{FF2B5EF4-FFF2-40B4-BE49-F238E27FC236}">
                <a16:creationId xmlns:a16="http://schemas.microsoft.com/office/drawing/2014/main" id="{732513E9-762C-421D-8E03-1678A5A9A050}"/>
              </a:ext>
            </a:extLst>
          </p:cNvPr>
          <p:cNvSpPr>
            <a:spLocks noGrp="1"/>
          </p:cNvSpPr>
          <p:nvPr>
            <p:ph type="title"/>
          </p:nvPr>
        </p:nvSpPr>
        <p:spPr>
          <a:xfrm>
            <a:off x="851361"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Google Shape;92;p18">
            <a:extLst>
              <a:ext uri="{FF2B5EF4-FFF2-40B4-BE49-F238E27FC236}">
                <a16:creationId xmlns:a16="http://schemas.microsoft.com/office/drawing/2014/main" id="{F414B737-C79E-495E-BB89-A0B93225211C}"/>
              </a:ext>
            </a:extLst>
          </p:cNvPr>
          <p:cNvSpPr/>
          <p:nvPr userDrawn="1"/>
        </p:nvSpPr>
        <p:spPr>
          <a:xfrm>
            <a:off x="-27233" y="0"/>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Footer Placeholder 4">
            <a:extLst>
              <a:ext uri="{FF2B5EF4-FFF2-40B4-BE49-F238E27FC236}">
                <a16:creationId xmlns:a16="http://schemas.microsoft.com/office/drawing/2014/main" id="{D1B543B6-49D3-4CE1-8AFC-D67DC17F2899}"/>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dirty="0"/>
          </a:p>
        </p:txBody>
      </p:sp>
      <p:sp>
        <p:nvSpPr>
          <p:cNvPr id="20" name="Slide Number Placeholder 5">
            <a:extLst>
              <a:ext uri="{FF2B5EF4-FFF2-40B4-BE49-F238E27FC236}">
                <a16:creationId xmlns:a16="http://schemas.microsoft.com/office/drawing/2014/main" id="{9217B855-F2BF-4507-9F5E-64D17A2E60B1}"/>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21" name="Picture 20" descr="NYC Accelerator Logo">
            <a:extLst>
              <a:ext uri="{FF2B5EF4-FFF2-40B4-BE49-F238E27FC236}">
                <a16:creationId xmlns:a16="http://schemas.microsoft.com/office/drawing/2014/main" id="{EAE495E7-A118-4727-9228-5A21F4C4E7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5" name="Text Placeholder 4">
            <a:extLst>
              <a:ext uri="{FF2B5EF4-FFF2-40B4-BE49-F238E27FC236}">
                <a16:creationId xmlns:a16="http://schemas.microsoft.com/office/drawing/2014/main" id="{06487D6A-B788-41D0-AEB7-C12CA1155C66}"/>
              </a:ext>
            </a:extLst>
          </p:cNvPr>
          <p:cNvSpPr>
            <a:spLocks noGrp="1"/>
          </p:cNvSpPr>
          <p:nvPr>
            <p:ph type="body" sz="quarter" idx="15"/>
          </p:nvPr>
        </p:nvSpPr>
        <p:spPr>
          <a:xfrm>
            <a:off x="850900" y="2257109"/>
            <a:ext cx="5157788" cy="384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ABE8F63F-522A-4104-BD45-FE3202DC4CE9}"/>
              </a:ext>
            </a:extLst>
          </p:cNvPr>
          <p:cNvSpPr>
            <a:spLocks noGrp="1"/>
          </p:cNvSpPr>
          <p:nvPr>
            <p:ph type="body" sz="quarter" idx="16"/>
          </p:nvPr>
        </p:nvSpPr>
        <p:spPr>
          <a:xfrm>
            <a:off x="6209173" y="2257108"/>
            <a:ext cx="5157788" cy="384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2411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10515600" cy="1013732"/>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38200" y="6361716"/>
            <a:ext cx="4114800" cy="365125"/>
          </a:xfrm>
        </p:spPr>
        <p:txBody>
          <a:bodyPr/>
          <a:lstStyle/>
          <a:p>
            <a:endParaRPr lang="en-US" dirty="0"/>
          </a:p>
        </p:txBody>
      </p:sp>
      <p:sp>
        <p:nvSpPr>
          <p:cNvPr id="12" name="Google Shape;92;p18">
            <a:extLst>
              <a:ext uri="{FF2B5EF4-FFF2-40B4-BE49-F238E27FC236}">
                <a16:creationId xmlns:a16="http://schemas.microsoft.com/office/drawing/2014/main" id="{8C663E0C-4D36-46C9-A1E4-9E5674FD27AE}"/>
              </a:ext>
            </a:extLst>
          </p:cNvPr>
          <p:cNvSpPr/>
          <p:nvPr userDrawn="1"/>
        </p:nvSpPr>
        <p:spPr>
          <a:xfrm>
            <a:off x="0" y="2789"/>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3" name="Slide Number Placeholder 5">
            <a:extLst>
              <a:ext uri="{FF2B5EF4-FFF2-40B4-BE49-F238E27FC236}">
                <a16:creationId xmlns:a16="http://schemas.microsoft.com/office/drawing/2014/main" id="{E5FB3A25-9B10-4322-9EB0-EBF38E811ECF}"/>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14" name="Picture 13" descr="NYC Accelerator Logo">
            <a:extLst>
              <a:ext uri="{FF2B5EF4-FFF2-40B4-BE49-F238E27FC236}">
                <a16:creationId xmlns:a16="http://schemas.microsoft.com/office/drawing/2014/main" id="{245F45CC-22AE-4CE0-ABEA-92E07F542C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0" name="Text Placeholder 4">
            <a:extLst>
              <a:ext uri="{FF2B5EF4-FFF2-40B4-BE49-F238E27FC236}">
                <a16:creationId xmlns:a16="http://schemas.microsoft.com/office/drawing/2014/main" id="{87B10340-081C-4E85-B424-8BA6612BEC8D}"/>
              </a:ext>
            </a:extLst>
          </p:cNvPr>
          <p:cNvSpPr>
            <a:spLocks noGrp="1"/>
          </p:cNvSpPr>
          <p:nvPr>
            <p:ph type="body" sz="quarter" idx="15"/>
          </p:nvPr>
        </p:nvSpPr>
        <p:spPr>
          <a:xfrm>
            <a:off x="838200" y="1528863"/>
            <a:ext cx="5157216" cy="45445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54335A85-C12D-4336-A4A9-5819E62DC2AC}"/>
              </a:ext>
            </a:extLst>
          </p:cNvPr>
          <p:cNvSpPr>
            <a:spLocks noGrp="1"/>
          </p:cNvSpPr>
          <p:nvPr>
            <p:ph type="body" sz="quarter" idx="16"/>
          </p:nvPr>
        </p:nvSpPr>
        <p:spPr>
          <a:xfrm>
            <a:off x="6196584" y="1528863"/>
            <a:ext cx="5157216" cy="45445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9870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10515600" cy="1013732"/>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38200" y="6361716"/>
            <a:ext cx="4114800" cy="365125"/>
          </a:xfrm>
        </p:spPr>
        <p:txBody>
          <a:bodyPr/>
          <a:lstStyle/>
          <a:p>
            <a:endParaRPr lang="en-US" dirty="0"/>
          </a:p>
        </p:txBody>
      </p:sp>
      <p:sp>
        <p:nvSpPr>
          <p:cNvPr id="12" name="Google Shape;92;p18">
            <a:extLst>
              <a:ext uri="{FF2B5EF4-FFF2-40B4-BE49-F238E27FC236}">
                <a16:creationId xmlns:a16="http://schemas.microsoft.com/office/drawing/2014/main" id="{8C663E0C-4D36-46C9-A1E4-9E5674FD27AE}"/>
              </a:ext>
            </a:extLst>
          </p:cNvPr>
          <p:cNvSpPr/>
          <p:nvPr userDrawn="1"/>
        </p:nvSpPr>
        <p:spPr>
          <a:xfrm>
            <a:off x="0" y="2789"/>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3" name="Slide Number Placeholder 5">
            <a:extLst>
              <a:ext uri="{FF2B5EF4-FFF2-40B4-BE49-F238E27FC236}">
                <a16:creationId xmlns:a16="http://schemas.microsoft.com/office/drawing/2014/main" id="{E5FB3A25-9B10-4322-9EB0-EBF38E811ECF}"/>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14" name="Picture 13" descr="NYC Accelerator Logo">
            <a:extLst>
              <a:ext uri="{FF2B5EF4-FFF2-40B4-BE49-F238E27FC236}">
                <a16:creationId xmlns:a16="http://schemas.microsoft.com/office/drawing/2014/main" id="{245F45CC-22AE-4CE0-ABEA-92E07F542C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5" name="Text Placeholder 4">
            <a:extLst>
              <a:ext uri="{FF2B5EF4-FFF2-40B4-BE49-F238E27FC236}">
                <a16:creationId xmlns:a16="http://schemas.microsoft.com/office/drawing/2014/main" id="{54335A85-C12D-4336-A4A9-5819E62DC2AC}"/>
              </a:ext>
            </a:extLst>
          </p:cNvPr>
          <p:cNvSpPr>
            <a:spLocks noGrp="1"/>
          </p:cNvSpPr>
          <p:nvPr>
            <p:ph type="body" sz="quarter" idx="16"/>
          </p:nvPr>
        </p:nvSpPr>
        <p:spPr>
          <a:xfrm>
            <a:off x="6196584" y="1528863"/>
            <a:ext cx="5157216" cy="4544568"/>
          </a:xfrm>
        </p:spPr>
        <p:txBody>
          <a:bodyPr/>
          <a:lstStyle>
            <a:lvl1pPr marL="0" indent="0">
              <a:buNone/>
              <a:defRPr/>
            </a:lvl1pPr>
          </a:lstStyle>
          <a:p>
            <a:pPr lvl="0"/>
            <a:endParaRPr lang="en-US" dirty="0"/>
          </a:p>
        </p:txBody>
      </p:sp>
      <p:sp>
        <p:nvSpPr>
          <p:cNvPr id="4" name="Text Placeholder 3">
            <a:extLst>
              <a:ext uri="{FF2B5EF4-FFF2-40B4-BE49-F238E27FC236}">
                <a16:creationId xmlns:a16="http://schemas.microsoft.com/office/drawing/2014/main" id="{2F9AAB17-3BED-4110-83AD-51B376730148}"/>
              </a:ext>
            </a:extLst>
          </p:cNvPr>
          <p:cNvSpPr>
            <a:spLocks noGrp="1"/>
          </p:cNvSpPr>
          <p:nvPr>
            <p:ph type="body" sz="quarter" idx="17"/>
          </p:nvPr>
        </p:nvSpPr>
        <p:spPr>
          <a:xfrm>
            <a:off x="838200" y="1528763"/>
            <a:ext cx="5157216" cy="4545012"/>
          </a:xfrm>
        </p:spPr>
        <p:txBody>
          <a:bodyPr/>
          <a:lstStyle>
            <a:lvl1pPr marL="0" indent="0">
              <a:buFontTx/>
              <a:buNone/>
              <a:defRPr/>
            </a:lvl1pPr>
          </a:lstStyle>
          <a:p>
            <a:pPr lvl="0"/>
            <a:endParaRPr lang="en-US" dirty="0"/>
          </a:p>
        </p:txBody>
      </p:sp>
    </p:spTree>
    <p:extLst>
      <p:ext uri="{BB962C8B-B14F-4D97-AF65-F5344CB8AC3E}">
        <p14:creationId xmlns:p14="http://schemas.microsoft.com/office/powerpoint/2010/main" val="2498334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Text + Image 1">
    <p:spTree>
      <p:nvGrpSpPr>
        <p:cNvPr id="1" name=""/>
        <p:cNvGrpSpPr/>
        <p:nvPr/>
      </p:nvGrpSpPr>
      <p:grpSpPr>
        <a:xfrm>
          <a:off x="0" y="0"/>
          <a:ext cx="0" cy="0"/>
          <a:chOff x="0" y="0"/>
          <a:chExt cx="0" cy="0"/>
        </a:xfrm>
      </p:grpSpPr>
      <p:pic>
        <p:nvPicPr>
          <p:cNvPr id="3" name="Picture 2" descr="Picture of a pedestrian walking down a street in NYC">
            <a:extLst>
              <a:ext uri="{FF2B5EF4-FFF2-40B4-BE49-F238E27FC236}">
                <a16:creationId xmlns:a16="http://schemas.microsoft.com/office/drawing/2014/main" id="{D4C89760-FDA8-492F-B5D2-815F52F8DCB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147718" y="91440"/>
            <a:ext cx="3044282"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0225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ne Column Text + Image 7">
    <p:spTree>
      <p:nvGrpSpPr>
        <p:cNvPr id="1" name=""/>
        <p:cNvGrpSpPr/>
        <p:nvPr/>
      </p:nvGrpSpPr>
      <p:grpSpPr>
        <a:xfrm>
          <a:off x="0" y="0"/>
          <a:ext cx="0" cy="0"/>
          <a:chOff x="0" y="0"/>
          <a:chExt cx="0" cy="0"/>
        </a:xfrm>
      </p:grpSpPr>
      <p:pic>
        <p:nvPicPr>
          <p:cNvPr id="9" name="Picture 8" descr="Picture of a pedestrian walking down a street in Chinatown">
            <a:extLst>
              <a:ext uri="{FF2B5EF4-FFF2-40B4-BE49-F238E27FC236}">
                <a16:creationId xmlns:a16="http://schemas.microsoft.com/office/drawing/2014/main" id="{125D2510-B37F-403A-A322-A49C3B588DCF}"/>
              </a:ext>
            </a:extLst>
          </p:cNvPr>
          <p:cNvPicPr>
            <a:picLocks noChangeAspect="1"/>
          </p:cNvPicPr>
          <p:nvPr userDrawn="1"/>
        </p:nvPicPr>
        <p:blipFill rotWithShape="1">
          <a:blip r:embed="rId2"/>
          <a:srcRect l="8485" r="25720"/>
          <a:stretch/>
        </p:blipFill>
        <p:spPr>
          <a:xfrm>
            <a:off x="9207791" y="64220"/>
            <a:ext cx="2984207" cy="6788552"/>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1926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Text + Image 2">
    <p:spTree>
      <p:nvGrpSpPr>
        <p:cNvPr id="1" name=""/>
        <p:cNvGrpSpPr/>
        <p:nvPr/>
      </p:nvGrpSpPr>
      <p:grpSpPr>
        <a:xfrm>
          <a:off x="0" y="0"/>
          <a:ext cx="0" cy="0"/>
          <a:chOff x="0" y="0"/>
          <a:chExt cx="0" cy="0"/>
        </a:xfrm>
      </p:grpSpPr>
      <p:pic>
        <p:nvPicPr>
          <p:cNvPr id="9" name="Picture 8" descr="Picture of a new building being constructed">
            <a:extLst>
              <a:ext uri="{FF2B5EF4-FFF2-40B4-BE49-F238E27FC236}">
                <a16:creationId xmlns:a16="http://schemas.microsoft.com/office/drawing/2014/main" id="{2A9DAEB7-BC71-435E-B804-E33E0DD91E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47719" y="91440"/>
            <a:ext cx="3044281"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809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Picture of a typical NYC street featuring pedestrians walking down a sidewalk under a subway underpass">
            <a:extLst>
              <a:ext uri="{FF2B5EF4-FFF2-40B4-BE49-F238E27FC236}">
                <a16:creationId xmlns:a16="http://schemas.microsoft.com/office/drawing/2014/main" id="{E7670666-DE30-46AF-B4D4-0837A001CC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23721" y="205740"/>
            <a:ext cx="6488448"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dirty="0"/>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988002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Text + Image 3">
    <p:spTree>
      <p:nvGrpSpPr>
        <p:cNvPr id="1" name=""/>
        <p:cNvGrpSpPr/>
        <p:nvPr/>
      </p:nvGrpSpPr>
      <p:grpSpPr>
        <a:xfrm>
          <a:off x="0" y="0"/>
          <a:ext cx="0" cy="0"/>
          <a:chOff x="0" y="0"/>
          <a:chExt cx="0" cy="0"/>
        </a:xfrm>
      </p:grpSpPr>
      <p:pic>
        <p:nvPicPr>
          <p:cNvPr id="10" name="Picture 9" descr="Building facade">
            <a:extLst>
              <a:ext uri="{FF2B5EF4-FFF2-40B4-BE49-F238E27FC236}">
                <a16:creationId xmlns:a16="http://schemas.microsoft.com/office/drawing/2014/main" id="{C6B4AEED-E480-4C85-9F9B-D3A0CEF5AA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018"/>
          <a:stretch/>
        </p:blipFill>
        <p:spPr>
          <a:xfrm>
            <a:off x="9207795" y="103908"/>
            <a:ext cx="2984205" cy="6754091"/>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Picture of a pedestrian walking a dog in a crosswalk">
            <a:extLst>
              <a:ext uri="{FF2B5EF4-FFF2-40B4-BE49-F238E27FC236}">
                <a16:creationId xmlns:a16="http://schemas.microsoft.com/office/drawing/2014/main" id="{9FA7CF42-AC60-4678-9C56-1895B4D1C0E2}"/>
              </a:ext>
            </a:extLst>
          </p:cNvPr>
          <p:cNvPicPr>
            <a:picLocks noChangeAspect="1"/>
          </p:cNvPicPr>
          <p:nvPr userDrawn="1"/>
        </p:nvPicPr>
        <p:blipFill rotWithShape="1">
          <a:blip r:embed="rId3"/>
          <a:srcRect l="20959" r="11083"/>
          <a:stretch/>
        </p:blipFill>
        <p:spPr>
          <a:xfrm>
            <a:off x="9207795" y="193732"/>
            <a:ext cx="2984205" cy="6664268"/>
          </a:xfrm>
          <a:prstGeom prst="rect">
            <a:avLst/>
          </a:prstGeom>
        </p:spPr>
      </p:pic>
    </p:spTree>
    <p:extLst>
      <p:ext uri="{BB962C8B-B14F-4D97-AF65-F5344CB8AC3E}">
        <p14:creationId xmlns:p14="http://schemas.microsoft.com/office/powerpoint/2010/main" val="699882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One Column Text + Image 3">
    <p:spTree>
      <p:nvGrpSpPr>
        <p:cNvPr id="1" name=""/>
        <p:cNvGrpSpPr/>
        <p:nvPr/>
      </p:nvGrpSpPr>
      <p:grpSpPr>
        <a:xfrm>
          <a:off x="0" y="0"/>
          <a:ext cx="0" cy="0"/>
          <a:chOff x="0" y="0"/>
          <a:chExt cx="0" cy="0"/>
        </a:xfrm>
      </p:grpSpPr>
      <p:pic>
        <p:nvPicPr>
          <p:cNvPr id="10" name="Picture 9" descr="Picture of a building facade">
            <a:extLst>
              <a:ext uri="{FF2B5EF4-FFF2-40B4-BE49-F238E27FC236}">
                <a16:creationId xmlns:a16="http://schemas.microsoft.com/office/drawing/2014/main" id="{C6B4AEED-E480-4C85-9F9B-D3A0CEF5AA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018"/>
          <a:stretch/>
        </p:blipFill>
        <p:spPr>
          <a:xfrm>
            <a:off x="9207795" y="103908"/>
            <a:ext cx="2984205" cy="6754091"/>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2957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ext + Image 4">
    <p:spTree>
      <p:nvGrpSpPr>
        <p:cNvPr id="1" name=""/>
        <p:cNvGrpSpPr/>
        <p:nvPr/>
      </p:nvGrpSpPr>
      <p:grpSpPr>
        <a:xfrm>
          <a:off x="0" y="0"/>
          <a:ext cx="0" cy="0"/>
          <a:chOff x="0" y="0"/>
          <a:chExt cx="0" cy="0"/>
        </a:xfrm>
      </p:grpSpPr>
      <p:pic>
        <p:nvPicPr>
          <p:cNvPr id="9" name="Picture 8" descr="Picture of the Manhattan skyline from the perspective of northern Manhattan">
            <a:extLst>
              <a:ext uri="{FF2B5EF4-FFF2-40B4-BE49-F238E27FC236}">
                <a16:creationId xmlns:a16="http://schemas.microsoft.com/office/drawing/2014/main" id="{AF9A0A48-EBD8-4620-ACB6-2ECBB94CBBD5}"/>
              </a:ext>
            </a:extLst>
          </p:cNvPr>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9207793" y="0"/>
            <a:ext cx="2984207" cy="685800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7001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ext + Image 5">
    <p:spTree>
      <p:nvGrpSpPr>
        <p:cNvPr id="1" name=""/>
        <p:cNvGrpSpPr/>
        <p:nvPr/>
      </p:nvGrpSpPr>
      <p:grpSpPr>
        <a:xfrm>
          <a:off x="0" y="0"/>
          <a:ext cx="0" cy="0"/>
          <a:chOff x="0" y="0"/>
          <a:chExt cx="0" cy="0"/>
        </a:xfrm>
      </p:grpSpPr>
      <p:pic>
        <p:nvPicPr>
          <p:cNvPr id="10" name="Picture 10" descr="Picture of a building facade">
            <a:extLst>
              <a:ext uri="{FF2B5EF4-FFF2-40B4-BE49-F238E27FC236}">
                <a16:creationId xmlns:a16="http://schemas.microsoft.com/office/drawing/2014/main" id="{CDA69D7E-4D35-4F9A-92CA-AE908E4E59E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9207795" y="193732"/>
            <a:ext cx="2984205" cy="666426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9292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Text + Image 6">
    <p:spTree>
      <p:nvGrpSpPr>
        <p:cNvPr id="1" name=""/>
        <p:cNvGrpSpPr/>
        <p:nvPr/>
      </p:nvGrpSpPr>
      <p:grpSpPr>
        <a:xfrm>
          <a:off x="0" y="0"/>
          <a:ext cx="0" cy="0"/>
          <a:chOff x="0" y="0"/>
          <a:chExt cx="0" cy="0"/>
        </a:xfrm>
      </p:grpSpPr>
      <p:pic>
        <p:nvPicPr>
          <p:cNvPr id="9" name="Picture 6" descr="Picture of a construction worker on the construction site of an NYC skyscraper">
            <a:extLst>
              <a:ext uri="{FF2B5EF4-FFF2-40B4-BE49-F238E27FC236}">
                <a16:creationId xmlns:a16="http://schemas.microsoft.com/office/drawing/2014/main" id="{FE9C0AAF-B47B-406E-8892-924C95BA89B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9207795" y="0"/>
            <a:ext cx="298420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4801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Text + Image 7">
    <p:spTree>
      <p:nvGrpSpPr>
        <p:cNvPr id="1" name=""/>
        <p:cNvGrpSpPr/>
        <p:nvPr/>
      </p:nvGrpSpPr>
      <p:grpSpPr>
        <a:xfrm>
          <a:off x="0" y="0"/>
          <a:ext cx="0" cy="0"/>
          <a:chOff x="0" y="0"/>
          <a:chExt cx="0" cy="0"/>
        </a:xfrm>
      </p:grpSpPr>
      <p:pic>
        <p:nvPicPr>
          <p:cNvPr id="10" name="Picture 4" descr="Picture of a building facade&#10;">
            <a:extLst>
              <a:ext uri="{FF2B5EF4-FFF2-40B4-BE49-F238E27FC236}">
                <a16:creationId xmlns:a16="http://schemas.microsoft.com/office/drawing/2014/main" id="{65D92DF8-B5E6-47D9-8A6B-26093C74210E}"/>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1402"/>
          <a:stretch/>
        </p:blipFill>
        <p:spPr bwMode="auto">
          <a:xfrm>
            <a:off x="9207793" y="96172"/>
            <a:ext cx="2984207" cy="676182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dirty="0"/>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066ED9E0-B626-4945-98FB-B862178DA6DB}" type="slidenum">
              <a:rPr lang="en-US" smtClean="0"/>
              <a:pPr/>
              <a:t>‹#›</a:t>
            </a:fld>
            <a:endParaRPr lang="en-US" dirty="0"/>
          </a:p>
        </p:txBody>
      </p:sp>
      <p:sp>
        <p:nvSpPr>
          <p:cNvPr id="17" name="Google Shape;92;p18">
            <a:extLst>
              <a:ext uri="{FF2B5EF4-FFF2-40B4-BE49-F238E27FC236}">
                <a16:creationId xmlns:a16="http://schemas.microsoft.com/office/drawing/2014/main" id="{E5B8C054-739C-4E6E-B0FA-0085CB60515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651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Text + Image 8">
    <p:spTree>
      <p:nvGrpSpPr>
        <p:cNvPr id="1" name=""/>
        <p:cNvGrpSpPr/>
        <p:nvPr/>
      </p:nvGrpSpPr>
      <p:grpSpPr>
        <a:xfrm>
          <a:off x="0" y="0"/>
          <a:ext cx="0" cy="0"/>
          <a:chOff x="0" y="0"/>
          <a:chExt cx="0" cy="0"/>
        </a:xfrm>
      </p:grpSpPr>
      <p:pic>
        <p:nvPicPr>
          <p:cNvPr id="3" name="Picture 2" descr="Picture of a statue outside of a brick apartment building. The building shows AC units and fire escapes.">
            <a:extLst>
              <a:ext uri="{FF2B5EF4-FFF2-40B4-BE49-F238E27FC236}">
                <a16:creationId xmlns:a16="http://schemas.microsoft.com/office/drawing/2014/main" id="{1C2582B3-12BC-4A18-B6F6-3D7F8A66D1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7598"/>
          <a:stretch/>
        </p:blipFill>
        <p:spPr>
          <a:xfrm>
            <a:off x="5901556" y="91440"/>
            <a:ext cx="6290444"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dirty="0"/>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dirty="0"/>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066ED9E0-B626-4945-98FB-B862178DA6DB}" type="slidenum">
              <a:rPr lang="en-US" smtClean="0"/>
              <a:pPr/>
              <a:t>‹#›</a:t>
            </a:fld>
            <a:endParaRPr lang="en-US" dirty="0"/>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4566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ne Column Text + Image 9">
    <p:spTree>
      <p:nvGrpSpPr>
        <p:cNvPr id="1" name=""/>
        <p:cNvGrpSpPr/>
        <p:nvPr/>
      </p:nvGrpSpPr>
      <p:grpSpPr>
        <a:xfrm>
          <a:off x="0" y="0"/>
          <a:ext cx="0" cy="0"/>
          <a:chOff x="0" y="0"/>
          <a:chExt cx="0" cy="0"/>
        </a:xfrm>
      </p:grpSpPr>
      <p:pic>
        <p:nvPicPr>
          <p:cNvPr id="10" name="Picture 9" descr="A picture containing floor&#10;&#10;Description automatically generated">
            <a:extLst>
              <a:ext uri="{FF2B5EF4-FFF2-40B4-BE49-F238E27FC236}">
                <a16:creationId xmlns:a16="http://schemas.microsoft.com/office/drawing/2014/main" id="{B02BA1EC-805A-45B3-99B5-B45567AEFE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704" r="23391"/>
          <a:stretch/>
        </p:blipFill>
        <p:spPr>
          <a:xfrm>
            <a:off x="5812099" y="91440"/>
            <a:ext cx="6379901"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dirty="0"/>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dirty="0"/>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066ED9E0-B626-4945-98FB-B862178DA6DB}" type="slidenum">
              <a:rPr lang="en-US" smtClean="0"/>
              <a:pPr/>
              <a:t>‹#›</a:t>
            </a:fld>
            <a:endParaRPr lang="en-US" dirty="0"/>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Picture of a pedestrian walking in a cross walk under a subway underpass in Queens.&#10;">
            <a:extLst>
              <a:ext uri="{FF2B5EF4-FFF2-40B4-BE49-F238E27FC236}">
                <a16:creationId xmlns:a16="http://schemas.microsoft.com/office/drawing/2014/main" id="{1E5B3D2C-7297-4A69-B1C5-994CCDF2D352}"/>
              </a:ext>
            </a:extLst>
          </p:cNvPr>
          <p:cNvPicPr>
            <a:picLocks noChangeAspect="1"/>
          </p:cNvPicPr>
          <p:nvPr userDrawn="1"/>
        </p:nvPicPr>
        <p:blipFill rotWithShape="1">
          <a:blip r:embed="rId3"/>
          <a:srcRect l="34406" r="2177"/>
          <a:stretch/>
        </p:blipFill>
        <p:spPr>
          <a:xfrm>
            <a:off x="5812099" y="193732"/>
            <a:ext cx="6379901" cy="6670857"/>
          </a:xfrm>
          <a:prstGeom prst="rect">
            <a:avLst/>
          </a:prstGeom>
        </p:spPr>
      </p:pic>
    </p:spTree>
    <p:extLst>
      <p:ext uri="{BB962C8B-B14F-4D97-AF65-F5344CB8AC3E}">
        <p14:creationId xmlns:p14="http://schemas.microsoft.com/office/powerpoint/2010/main" val="3510840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Column Text + Image 10">
    <p:spTree>
      <p:nvGrpSpPr>
        <p:cNvPr id="1" name=""/>
        <p:cNvGrpSpPr/>
        <p:nvPr/>
      </p:nvGrpSpPr>
      <p:grpSpPr>
        <a:xfrm>
          <a:off x="0" y="0"/>
          <a:ext cx="0" cy="0"/>
          <a:chOff x="0" y="0"/>
          <a:chExt cx="0" cy="0"/>
        </a:xfrm>
      </p:grpSpPr>
      <p:pic>
        <p:nvPicPr>
          <p:cNvPr id="12" name="Picture 11" descr="A solar panel on a roof&#10;&#10;Description automatically generated with low confidence">
            <a:extLst>
              <a:ext uri="{FF2B5EF4-FFF2-40B4-BE49-F238E27FC236}">
                <a16:creationId xmlns:a16="http://schemas.microsoft.com/office/drawing/2014/main" id="{6920B2C1-17FD-4162-BEED-D1755DF545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990"/>
          <a:stretch/>
        </p:blipFill>
        <p:spPr>
          <a:xfrm>
            <a:off x="5799854" y="91440"/>
            <a:ext cx="6392146"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dirty="0"/>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dirty="0"/>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066ED9E0-B626-4945-98FB-B862178DA6DB}" type="slidenum">
              <a:rPr lang="en-US" smtClean="0"/>
              <a:pPr/>
              <a:t>‹#›</a:t>
            </a:fld>
            <a:endParaRPr lang="en-US" dirty="0"/>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Picture of a green park surrounded by buildings in NYC">
            <a:extLst>
              <a:ext uri="{FF2B5EF4-FFF2-40B4-BE49-F238E27FC236}">
                <a16:creationId xmlns:a16="http://schemas.microsoft.com/office/drawing/2014/main" id="{2CF29546-1A74-42F0-8E57-D84AECD40DC1}"/>
              </a:ext>
            </a:extLst>
          </p:cNvPr>
          <p:cNvPicPr>
            <a:picLocks noChangeAspect="1"/>
          </p:cNvPicPr>
          <p:nvPr userDrawn="1"/>
        </p:nvPicPr>
        <p:blipFill rotWithShape="1">
          <a:blip r:embed="rId3"/>
          <a:srcRect l="36326"/>
          <a:stretch/>
        </p:blipFill>
        <p:spPr>
          <a:xfrm>
            <a:off x="5797436" y="187143"/>
            <a:ext cx="6394562" cy="6672263"/>
          </a:xfrm>
          <a:prstGeom prst="rect">
            <a:avLst/>
          </a:prstGeom>
        </p:spPr>
      </p:pic>
    </p:spTree>
    <p:extLst>
      <p:ext uri="{BB962C8B-B14F-4D97-AF65-F5344CB8AC3E}">
        <p14:creationId xmlns:p14="http://schemas.microsoft.com/office/powerpoint/2010/main" val="2313450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One Column Text + Image 10">
    <p:spTree>
      <p:nvGrpSpPr>
        <p:cNvPr id="1" name=""/>
        <p:cNvGrpSpPr/>
        <p:nvPr/>
      </p:nvGrpSpPr>
      <p:grpSpPr>
        <a:xfrm>
          <a:off x="0" y="0"/>
          <a:ext cx="0" cy="0"/>
          <a:chOff x="0" y="0"/>
          <a:chExt cx="0" cy="0"/>
        </a:xfrm>
      </p:grpSpPr>
      <p:pic>
        <p:nvPicPr>
          <p:cNvPr id="12" name="Picture 11" descr="Picture of a solar panel on a roof.">
            <a:extLst>
              <a:ext uri="{FF2B5EF4-FFF2-40B4-BE49-F238E27FC236}">
                <a16:creationId xmlns:a16="http://schemas.microsoft.com/office/drawing/2014/main" id="{6920B2C1-17FD-4162-BEED-D1755DF545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990"/>
          <a:stretch/>
        </p:blipFill>
        <p:spPr>
          <a:xfrm>
            <a:off x="5799854" y="91440"/>
            <a:ext cx="6392146"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dirty="0"/>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dirty="0"/>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066ED9E0-B626-4945-98FB-B862178DA6DB}" type="slidenum">
              <a:rPr lang="en-US" smtClean="0"/>
              <a:pPr/>
              <a:t>‹#›</a:t>
            </a:fld>
            <a:endParaRPr lang="en-US" dirty="0"/>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855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Picture of an NYC apartment building showing AC units in the windows and fire escapes">
            <a:extLst>
              <a:ext uri="{FF2B5EF4-FFF2-40B4-BE49-F238E27FC236}">
                <a16:creationId xmlns:a16="http://schemas.microsoft.com/office/drawing/2014/main" id="{ADDEE4A4-1E8D-4AA9-A3C6-8211D618C7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86400" y="205740"/>
            <a:ext cx="6499777"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3745337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Chart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dirty="0"/>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dirty="0"/>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066ED9E0-B626-4945-98FB-B862178DA6DB}" type="slidenum">
              <a:rPr lang="en-US" smtClean="0"/>
              <a:pPr/>
              <a:t>‹#›</a:t>
            </a:fld>
            <a:endParaRPr lang="en-US" dirty="0"/>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6">
            <a:extLst>
              <a:ext uri="{FF2B5EF4-FFF2-40B4-BE49-F238E27FC236}">
                <a16:creationId xmlns:a16="http://schemas.microsoft.com/office/drawing/2014/main" id="{1998297F-D447-41D7-8FE7-4E01ED354FBF}"/>
              </a:ext>
            </a:extLst>
          </p:cNvPr>
          <p:cNvSpPr>
            <a:spLocks noGrp="1"/>
          </p:cNvSpPr>
          <p:nvPr>
            <p:ph type="chart" sz="quarter" idx="15"/>
          </p:nvPr>
        </p:nvSpPr>
        <p:spPr>
          <a:xfrm>
            <a:off x="5812099" y="365124"/>
            <a:ext cx="5877674" cy="5827713"/>
          </a:xfrm>
        </p:spPr>
        <p:txBody>
          <a:bodyPr/>
          <a:lstStyle/>
          <a:p>
            <a:endParaRPr lang="en-US" dirty="0"/>
          </a:p>
        </p:txBody>
      </p:sp>
    </p:spTree>
    <p:extLst>
      <p:ext uri="{BB962C8B-B14F-4D97-AF65-F5344CB8AC3E}">
        <p14:creationId xmlns:p14="http://schemas.microsoft.com/office/powerpoint/2010/main" val="1138558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Char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10515600" cy="1014984"/>
          </a:xfrm>
        </p:spPr>
        <p:txBody>
          <a:bodyPr>
            <a:noAutofit/>
          </a:bodyPr>
          <a:lstStyle>
            <a:lvl1pPr>
              <a:defRPr sz="3200">
                <a:solidFill>
                  <a:schemeClr val="accent2"/>
                </a:solidFill>
              </a:defRPr>
            </a:lvl1pPr>
          </a:lstStyle>
          <a:p>
            <a:r>
              <a:rPr lang="en-US" dirty="0"/>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dirty="0"/>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066ED9E0-B626-4945-98FB-B862178DA6DB}" type="slidenum">
              <a:rPr lang="en-US" smtClean="0"/>
              <a:pPr/>
              <a:t>‹#›</a:t>
            </a:fld>
            <a:endParaRPr lang="en-US" dirty="0"/>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6">
            <a:extLst>
              <a:ext uri="{FF2B5EF4-FFF2-40B4-BE49-F238E27FC236}">
                <a16:creationId xmlns:a16="http://schemas.microsoft.com/office/drawing/2014/main" id="{1998297F-D447-41D7-8FE7-4E01ED354FBF}"/>
              </a:ext>
            </a:extLst>
          </p:cNvPr>
          <p:cNvSpPr>
            <a:spLocks noGrp="1"/>
          </p:cNvSpPr>
          <p:nvPr>
            <p:ph type="chart" sz="quarter" idx="15"/>
          </p:nvPr>
        </p:nvSpPr>
        <p:spPr>
          <a:xfrm>
            <a:off x="5812099" y="1795138"/>
            <a:ext cx="5535579" cy="4397699"/>
          </a:xfrm>
        </p:spPr>
        <p:txBody>
          <a:bodyPr/>
          <a:lstStyle/>
          <a:p>
            <a:endParaRPr lang="en-US" dirty="0"/>
          </a:p>
        </p:txBody>
      </p:sp>
    </p:spTree>
    <p:extLst>
      <p:ext uri="{BB962C8B-B14F-4D97-AF65-F5344CB8AC3E}">
        <p14:creationId xmlns:p14="http://schemas.microsoft.com/office/powerpoint/2010/main" val="879782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56767" y="6356350"/>
            <a:ext cx="4114800" cy="365125"/>
          </a:xfrm>
        </p:spPr>
        <p:txBody>
          <a:bodyPr/>
          <a:lstStyle/>
          <a:p>
            <a:endParaRPr lang="en-US" dirty="0"/>
          </a:p>
        </p:txBody>
      </p:sp>
      <p:sp>
        <p:nvSpPr>
          <p:cNvPr id="14" name="Title 1">
            <a:extLst>
              <a:ext uri="{FF2B5EF4-FFF2-40B4-BE49-F238E27FC236}">
                <a16:creationId xmlns:a16="http://schemas.microsoft.com/office/drawing/2014/main" id="{85E7CDC6-D40E-4650-9B5A-8B83ECA7596B}"/>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A21E4871-948C-44BC-99E9-1763078BC8BC}"/>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17" name="Picture 16" descr="NYC Accelerator Logo">
            <a:extLst>
              <a:ext uri="{FF2B5EF4-FFF2-40B4-BE49-F238E27FC236}">
                <a16:creationId xmlns:a16="http://schemas.microsoft.com/office/drawing/2014/main" id="{BCD04E64-4127-45A6-86A5-AA0F209F01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12C8AFD1-FE96-3841-A0F8-4AF231A5C6EA}"/>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3" name="Table Placeholder 2">
            <a:extLst>
              <a:ext uri="{FF2B5EF4-FFF2-40B4-BE49-F238E27FC236}">
                <a16:creationId xmlns:a16="http://schemas.microsoft.com/office/drawing/2014/main" id="{8E558FFD-605D-438B-85C6-7762A077FB4A}"/>
              </a:ext>
            </a:extLst>
          </p:cNvPr>
          <p:cNvSpPr>
            <a:spLocks noGrp="1"/>
          </p:cNvSpPr>
          <p:nvPr>
            <p:ph type="tbl" sz="quarter" idx="13"/>
          </p:nvPr>
        </p:nvSpPr>
        <p:spPr>
          <a:xfrm>
            <a:off x="856767" y="1578267"/>
            <a:ext cx="10515600" cy="4479633"/>
          </a:xfrm>
        </p:spPr>
        <p:txBody>
          <a:bodyPr/>
          <a:lstStyle/>
          <a:p>
            <a:endParaRPr lang="en-US"/>
          </a:p>
        </p:txBody>
      </p:sp>
    </p:spTree>
    <p:extLst>
      <p:ext uri="{BB962C8B-B14F-4D97-AF65-F5344CB8AC3E}">
        <p14:creationId xmlns:p14="http://schemas.microsoft.com/office/powerpoint/2010/main" val="554001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47483" y="6356350"/>
            <a:ext cx="4114800" cy="365125"/>
          </a:xfrm>
        </p:spPr>
        <p:txBody>
          <a:bodyPr/>
          <a:lstStyle/>
          <a:p>
            <a:endParaRPr lang="en-US" dirty="0"/>
          </a:p>
        </p:txBody>
      </p:sp>
      <p:sp>
        <p:nvSpPr>
          <p:cNvPr id="14" name="Title 1">
            <a:extLst>
              <a:ext uri="{FF2B5EF4-FFF2-40B4-BE49-F238E27FC236}">
                <a16:creationId xmlns:a16="http://schemas.microsoft.com/office/drawing/2014/main" id="{85E7CDC6-D40E-4650-9B5A-8B83ECA7596B}"/>
              </a:ext>
            </a:extLst>
          </p:cNvPr>
          <p:cNvSpPr>
            <a:spLocks noGrp="1"/>
          </p:cNvSpPr>
          <p:nvPr>
            <p:ph type="title"/>
          </p:nvPr>
        </p:nvSpPr>
        <p:spPr>
          <a:xfrm>
            <a:off x="847483"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A21E4871-948C-44BC-99E9-1763078BC8BC}"/>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17" name="Picture 16" descr="NYC Accelerator Logo">
            <a:extLst>
              <a:ext uri="{FF2B5EF4-FFF2-40B4-BE49-F238E27FC236}">
                <a16:creationId xmlns:a16="http://schemas.microsoft.com/office/drawing/2014/main" id="{BCD04E64-4127-45A6-86A5-AA0F209F01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12C8AFD1-FE96-3841-A0F8-4AF231A5C6EA}"/>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6" name="Chart Placeholder 5">
            <a:extLst>
              <a:ext uri="{FF2B5EF4-FFF2-40B4-BE49-F238E27FC236}">
                <a16:creationId xmlns:a16="http://schemas.microsoft.com/office/drawing/2014/main" id="{E9A87BD5-5FC0-484C-A255-0B2C547D69AF}"/>
              </a:ext>
            </a:extLst>
          </p:cNvPr>
          <p:cNvSpPr>
            <a:spLocks noGrp="1"/>
          </p:cNvSpPr>
          <p:nvPr>
            <p:ph type="chart" sz="quarter" idx="13"/>
          </p:nvPr>
        </p:nvSpPr>
        <p:spPr>
          <a:xfrm>
            <a:off x="847483" y="1587500"/>
            <a:ext cx="10515600" cy="4480560"/>
          </a:xfrm>
        </p:spPr>
        <p:txBody>
          <a:bodyPr/>
          <a:lstStyle/>
          <a:p>
            <a:endParaRPr lang="en-US"/>
          </a:p>
        </p:txBody>
      </p:sp>
    </p:spTree>
    <p:extLst>
      <p:ext uri="{BB962C8B-B14F-4D97-AF65-F5344CB8AC3E}">
        <p14:creationId xmlns:p14="http://schemas.microsoft.com/office/powerpoint/2010/main" val="3780590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dirty="0"/>
          </a:p>
        </p:txBody>
      </p:sp>
      <p:sp>
        <p:nvSpPr>
          <p:cNvPr id="14" name="Title 1">
            <a:extLst>
              <a:ext uri="{FF2B5EF4-FFF2-40B4-BE49-F238E27FC236}">
                <a16:creationId xmlns:a16="http://schemas.microsoft.com/office/drawing/2014/main" id="{85E7CDC6-D40E-4650-9B5A-8B83ECA7596B}"/>
              </a:ext>
            </a:extLst>
          </p:cNvPr>
          <p:cNvSpPr>
            <a:spLocks noGrp="1"/>
          </p:cNvSpPr>
          <p:nvPr>
            <p:ph type="title"/>
          </p:nvPr>
        </p:nvSpPr>
        <p:spPr>
          <a:xfrm>
            <a:off x="863358"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A21E4871-948C-44BC-99E9-1763078BC8BC}"/>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17" name="Picture 16" descr="NYC Accelerator Logo">
            <a:extLst>
              <a:ext uri="{FF2B5EF4-FFF2-40B4-BE49-F238E27FC236}">
                <a16:creationId xmlns:a16="http://schemas.microsoft.com/office/drawing/2014/main" id="{BCD04E64-4127-45A6-86A5-AA0F209F01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12C8AFD1-FE96-3841-A0F8-4AF231A5C6EA}"/>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4" name="Picture Placeholder 3">
            <a:extLst>
              <a:ext uri="{FF2B5EF4-FFF2-40B4-BE49-F238E27FC236}">
                <a16:creationId xmlns:a16="http://schemas.microsoft.com/office/drawing/2014/main" id="{6F770FF3-5D2C-457A-B5D7-DD21980CE023}"/>
              </a:ext>
            </a:extLst>
          </p:cNvPr>
          <p:cNvSpPr>
            <a:spLocks noGrp="1"/>
          </p:cNvSpPr>
          <p:nvPr>
            <p:ph type="pic" sz="quarter" idx="13"/>
          </p:nvPr>
        </p:nvSpPr>
        <p:spPr>
          <a:xfrm>
            <a:off x="863358" y="1528581"/>
            <a:ext cx="10515600" cy="4480560"/>
          </a:xfrm>
        </p:spPr>
        <p:txBody>
          <a:bodyPr/>
          <a:lstStyle/>
          <a:p>
            <a:endParaRPr lang="en-US"/>
          </a:p>
        </p:txBody>
      </p:sp>
    </p:spTree>
    <p:extLst>
      <p:ext uri="{BB962C8B-B14F-4D97-AF65-F5344CB8AC3E}">
        <p14:creationId xmlns:p14="http://schemas.microsoft.com/office/powerpoint/2010/main" val="345603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3-Column">
    <p:spTree>
      <p:nvGrpSpPr>
        <p:cNvPr id="1" name=""/>
        <p:cNvGrpSpPr/>
        <p:nvPr/>
      </p:nvGrpSpPr>
      <p:grpSpPr>
        <a:xfrm>
          <a:off x="0" y="0"/>
          <a:ext cx="0" cy="0"/>
          <a:chOff x="0" y="0"/>
          <a:chExt cx="0" cy="0"/>
        </a:xfrm>
      </p:grpSpPr>
      <p:sp>
        <p:nvSpPr>
          <p:cNvPr id="11" name="Content Placeholder 15"/>
          <p:cNvSpPr>
            <a:spLocks noGrp="1"/>
          </p:cNvSpPr>
          <p:nvPr>
            <p:ph sz="quarter" idx="13"/>
          </p:nvPr>
        </p:nvSpPr>
        <p:spPr>
          <a:xfrm>
            <a:off x="476250" y="1830943"/>
            <a:ext cx="3101340" cy="3933248"/>
          </a:xfrm>
        </p:spPr>
        <p:txBody>
          <a:bodyPr anchor="ctr">
            <a:noAutofit/>
          </a:bodyPr>
          <a:lstStyle>
            <a:lvl1pPr marL="0" indent="0">
              <a:buNone/>
              <a:defRPr sz="2250">
                <a:latin typeface="+mj-lt"/>
              </a:defRPr>
            </a:lvl1pPr>
            <a:lvl2pPr marL="457182" indent="0">
              <a:buNone/>
              <a:defRPr>
                <a:latin typeface="+mj-lt"/>
              </a:defRPr>
            </a:lvl2pPr>
            <a:lvl3pPr marL="914363" indent="0">
              <a:buNone/>
              <a:defRPr>
                <a:latin typeface="+mj-lt"/>
              </a:defRPr>
            </a:lvl3pPr>
            <a:lvl4pPr marL="1371545" indent="0">
              <a:buNone/>
              <a:defRPr>
                <a:latin typeface="+mj-lt"/>
              </a:defRPr>
            </a:lvl4pPr>
            <a:lvl5pPr marL="1828727" indent="0">
              <a:buNone/>
              <a:defRPr>
                <a:latin typeface="+mj-lt"/>
              </a:defRPr>
            </a:lvl5pPr>
          </a:lstStyle>
          <a:p>
            <a:pPr lvl="0"/>
            <a:r>
              <a:rPr lang="en-US"/>
              <a:t>Click to edit Master text styles</a:t>
            </a:r>
          </a:p>
        </p:txBody>
      </p:sp>
      <p:sp>
        <p:nvSpPr>
          <p:cNvPr id="12" name="Content Placeholder 15"/>
          <p:cNvSpPr>
            <a:spLocks noGrp="1"/>
          </p:cNvSpPr>
          <p:nvPr>
            <p:ph sz="quarter" idx="14"/>
          </p:nvPr>
        </p:nvSpPr>
        <p:spPr>
          <a:xfrm>
            <a:off x="4556760" y="1830943"/>
            <a:ext cx="3099435" cy="3933248"/>
          </a:xfrm>
        </p:spPr>
        <p:txBody>
          <a:bodyPr anchor="ctr">
            <a:noAutofit/>
          </a:bodyPr>
          <a:lstStyle>
            <a:lvl1pPr marL="0" indent="0">
              <a:buNone/>
              <a:defRPr sz="2250">
                <a:latin typeface="+mj-lt"/>
              </a:defRPr>
            </a:lvl1pPr>
            <a:lvl2pPr marL="457182" indent="0">
              <a:buNone/>
              <a:defRPr>
                <a:latin typeface="+mj-lt"/>
              </a:defRPr>
            </a:lvl2pPr>
            <a:lvl3pPr marL="914363" indent="0">
              <a:buNone/>
              <a:defRPr>
                <a:latin typeface="+mj-lt"/>
              </a:defRPr>
            </a:lvl3pPr>
            <a:lvl4pPr marL="1371545" indent="0">
              <a:buNone/>
              <a:defRPr>
                <a:latin typeface="+mj-lt"/>
              </a:defRPr>
            </a:lvl4pPr>
            <a:lvl5pPr marL="1828727" indent="0">
              <a:buNone/>
              <a:defRPr>
                <a:latin typeface="+mj-lt"/>
              </a:defRPr>
            </a:lvl5pPr>
          </a:lstStyle>
          <a:p>
            <a:pPr lvl="0"/>
            <a:r>
              <a:rPr lang="en-US"/>
              <a:t>Click to edit Master text styles</a:t>
            </a:r>
          </a:p>
        </p:txBody>
      </p:sp>
      <p:sp>
        <p:nvSpPr>
          <p:cNvPr id="13" name="Content Placeholder 15"/>
          <p:cNvSpPr>
            <a:spLocks noGrp="1"/>
          </p:cNvSpPr>
          <p:nvPr>
            <p:ph sz="quarter" idx="15"/>
          </p:nvPr>
        </p:nvSpPr>
        <p:spPr>
          <a:xfrm>
            <a:off x="8635365" y="1830943"/>
            <a:ext cx="3099435" cy="3933248"/>
          </a:xfrm>
        </p:spPr>
        <p:txBody>
          <a:bodyPr anchor="ctr">
            <a:noAutofit/>
          </a:bodyPr>
          <a:lstStyle>
            <a:lvl1pPr marL="0" indent="0">
              <a:buNone/>
              <a:defRPr sz="2250">
                <a:latin typeface="+mj-lt"/>
              </a:defRPr>
            </a:lvl1pPr>
            <a:lvl2pPr marL="457182" indent="0">
              <a:buNone/>
              <a:defRPr>
                <a:latin typeface="+mj-lt"/>
              </a:defRPr>
            </a:lvl2pPr>
            <a:lvl3pPr marL="914363" indent="0">
              <a:buNone/>
              <a:defRPr>
                <a:latin typeface="+mj-lt"/>
              </a:defRPr>
            </a:lvl3pPr>
            <a:lvl4pPr marL="1371545" indent="0">
              <a:buNone/>
              <a:defRPr>
                <a:latin typeface="+mj-lt"/>
              </a:defRPr>
            </a:lvl4pPr>
            <a:lvl5pPr marL="1828727" indent="0">
              <a:buNone/>
              <a:defRPr>
                <a:latin typeface="+mj-lt"/>
              </a:defRPr>
            </a:lvl5pPr>
          </a:lstStyle>
          <a:p>
            <a:pPr lvl="0"/>
            <a:r>
              <a:rPr lang="en-US"/>
              <a:t>Click to edit Master text styles</a:t>
            </a:r>
          </a:p>
        </p:txBody>
      </p:sp>
      <p:cxnSp>
        <p:nvCxnSpPr>
          <p:cNvPr id="14" name="Straight Connector 13"/>
          <p:cNvCxnSpPr>
            <a:cxnSpLocks/>
          </p:cNvCxnSpPr>
          <p:nvPr/>
        </p:nvCxnSpPr>
        <p:spPr>
          <a:xfrm>
            <a:off x="4067175" y="1830943"/>
            <a:ext cx="0" cy="3933248"/>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8145780" y="1830943"/>
            <a:ext cx="0" cy="3933248"/>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7">
            <a:extLst>
              <a:ext uri="{FF2B5EF4-FFF2-40B4-BE49-F238E27FC236}">
                <a16:creationId xmlns:a16="http://schemas.microsoft.com/office/drawing/2014/main" id="{F53340DA-6970-45B0-A774-913A3370D257}"/>
              </a:ext>
            </a:extLst>
          </p:cNvPr>
          <p:cNvSpPr>
            <a:spLocks noGrp="1"/>
          </p:cNvSpPr>
          <p:nvPr>
            <p:ph type="ftr" sz="quarter" idx="11"/>
          </p:nvPr>
        </p:nvSpPr>
        <p:spPr>
          <a:xfrm>
            <a:off x="870103" y="6356350"/>
            <a:ext cx="4114800" cy="365125"/>
          </a:xfrm>
        </p:spPr>
        <p:txBody>
          <a:bodyPr/>
          <a:lstStyle/>
          <a:p>
            <a:endParaRPr lang="en-US" dirty="0"/>
          </a:p>
        </p:txBody>
      </p:sp>
      <p:sp>
        <p:nvSpPr>
          <p:cNvPr id="21" name="Title 1">
            <a:extLst>
              <a:ext uri="{FF2B5EF4-FFF2-40B4-BE49-F238E27FC236}">
                <a16:creationId xmlns:a16="http://schemas.microsoft.com/office/drawing/2014/main" id="{0EA3D39C-BE9C-4AAB-B2E4-558BA0060B7F}"/>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22" name="Slide Number Placeholder 5">
            <a:extLst>
              <a:ext uri="{FF2B5EF4-FFF2-40B4-BE49-F238E27FC236}">
                <a16:creationId xmlns:a16="http://schemas.microsoft.com/office/drawing/2014/main" id="{45D9A2B6-FB93-4B5A-9D0D-3DEB5ADA5B86}"/>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23" name="Picture 22" descr="NYC Accelerator Logo">
            <a:extLst>
              <a:ext uri="{FF2B5EF4-FFF2-40B4-BE49-F238E27FC236}">
                <a16:creationId xmlns:a16="http://schemas.microsoft.com/office/drawing/2014/main" id="{FF33BD9C-2BFD-43F7-B77B-106B7D9E19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8" name="Google Shape;92;p18">
            <a:extLst>
              <a:ext uri="{FF2B5EF4-FFF2-40B4-BE49-F238E27FC236}">
                <a16:creationId xmlns:a16="http://schemas.microsoft.com/office/drawing/2014/main" id="{78851584-55B4-C748-A189-347B6F7A78A3}"/>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7102515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dirty="0"/>
          </a:p>
        </p:txBody>
      </p:sp>
      <p:sp>
        <p:nvSpPr>
          <p:cNvPr id="15" name="Content Placeholder 5">
            <a:extLst>
              <a:ext uri="{FF2B5EF4-FFF2-40B4-BE49-F238E27FC236}">
                <a16:creationId xmlns:a16="http://schemas.microsoft.com/office/drawing/2014/main" id="{CB80A08E-9C6D-4FEA-9151-AA8D60B5EA24}"/>
              </a:ext>
            </a:extLst>
          </p:cNvPr>
          <p:cNvSpPr>
            <a:spLocks noGrp="1"/>
          </p:cNvSpPr>
          <p:nvPr>
            <p:ph sz="quarter" idx="18"/>
          </p:nvPr>
        </p:nvSpPr>
        <p:spPr>
          <a:xfrm>
            <a:off x="2157685" y="1987873"/>
            <a:ext cx="9161463" cy="411013"/>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Content Placeholder 5">
            <a:extLst>
              <a:ext uri="{FF2B5EF4-FFF2-40B4-BE49-F238E27FC236}">
                <a16:creationId xmlns:a16="http://schemas.microsoft.com/office/drawing/2014/main" id="{EED01B77-522C-4D16-BFF9-9618004F008C}"/>
              </a:ext>
            </a:extLst>
          </p:cNvPr>
          <p:cNvSpPr>
            <a:spLocks noGrp="1"/>
          </p:cNvSpPr>
          <p:nvPr>
            <p:ph sz="quarter" idx="19"/>
          </p:nvPr>
        </p:nvSpPr>
        <p:spPr>
          <a:xfrm>
            <a:off x="2158155" y="2415477"/>
            <a:ext cx="9161463" cy="566840"/>
          </a:xfrm>
        </p:spPr>
        <p:txBody>
          <a:bodyPr>
            <a:no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Title 1">
            <a:extLst>
              <a:ext uri="{FF2B5EF4-FFF2-40B4-BE49-F238E27FC236}">
                <a16:creationId xmlns:a16="http://schemas.microsoft.com/office/drawing/2014/main" id="{EF27B86E-9797-4149-90AE-F8DF0D00B4A6}"/>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29" name="Content Placeholder 5">
            <a:extLst>
              <a:ext uri="{FF2B5EF4-FFF2-40B4-BE49-F238E27FC236}">
                <a16:creationId xmlns:a16="http://schemas.microsoft.com/office/drawing/2014/main" id="{F79CEE15-E436-4104-B0C8-CE3D79329732}"/>
              </a:ext>
            </a:extLst>
          </p:cNvPr>
          <p:cNvSpPr>
            <a:spLocks noGrp="1"/>
          </p:cNvSpPr>
          <p:nvPr>
            <p:ph sz="quarter" idx="20"/>
          </p:nvPr>
        </p:nvSpPr>
        <p:spPr>
          <a:xfrm>
            <a:off x="2171188" y="3228296"/>
            <a:ext cx="9161463" cy="411013"/>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0" name="Content Placeholder 5">
            <a:extLst>
              <a:ext uri="{FF2B5EF4-FFF2-40B4-BE49-F238E27FC236}">
                <a16:creationId xmlns:a16="http://schemas.microsoft.com/office/drawing/2014/main" id="{1E90A74E-618B-4DD6-98DE-0EC0D2E264B6}"/>
              </a:ext>
            </a:extLst>
          </p:cNvPr>
          <p:cNvSpPr>
            <a:spLocks noGrp="1"/>
          </p:cNvSpPr>
          <p:nvPr>
            <p:ph sz="quarter" idx="21"/>
          </p:nvPr>
        </p:nvSpPr>
        <p:spPr>
          <a:xfrm>
            <a:off x="2171658" y="3667474"/>
            <a:ext cx="9161463" cy="566841"/>
          </a:xfrm>
        </p:spPr>
        <p:txBody>
          <a:bodyPr>
            <a:no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1" name="Content Placeholder 5">
            <a:extLst>
              <a:ext uri="{FF2B5EF4-FFF2-40B4-BE49-F238E27FC236}">
                <a16:creationId xmlns:a16="http://schemas.microsoft.com/office/drawing/2014/main" id="{C5E4A266-21FE-48A2-A0F1-77F3977AC9F2}"/>
              </a:ext>
            </a:extLst>
          </p:cNvPr>
          <p:cNvSpPr>
            <a:spLocks noGrp="1"/>
          </p:cNvSpPr>
          <p:nvPr>
            <p:ph sz="quarter" idx="22"/>
          </p:nvPr>
        </p:nvSpPr>
        <p:spPr>
          <a:xfrm>
            <a:off x="2194335" y="4443645"/>
            <a:ext cx="9161463" cy="411013"/>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2" name="Content Placeholder 5">
            <a:extLst>
              <a:ext uri="{FF2B5EF4-FFF2-40B4-BE49-F238E27FC236}">
                <a16:creationId xmlns:a16="http://schemas.microsoft.com/office/drawing/2014/main" id="{F77CC523-AA8E-48E5-A4EB-B42439EB7BBD}"/>
              </a:ext>
            </a:extLst>
          </p:cNvPr>
          <p:cNvSpPr>
            <a:spLocks noGrp="1"/>
          </p:cNvSpPr>
          <p:nvPr>
            <p:ph sz="quarter" idx="23"/>
          </p:nvPr>
        </p:nvSpPr>
        <p:spPr>
          <a:xfrm>
            <a:off x="2194805" y="4871249"/>
            <a:ext cx="9161463" cy="578416"/>
          </a:xfrm>
        </p:spPr>
        <p:txBody>
          <a:bodyPr>
            <a:no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5" name="Picture Placeholder 5">
            <a:extLst>
              <a:ext uri="{FF2B5EF4-FFF2-40B4-BE49-F238E27FC236}">
                <a16:creationId xmlns:a16="http://schemas.microsoft.com/office/drawing/2014/main" id="{2AB89A19-2DF4-4A5E-A769-CE9394C24EA6}"/>
              </a:ext>
            </a:extLst>
          </p:cNvPr>
          <p:cNvSpPr>
            <a:spLocks noGrp="1"/>
          </p:cNvSpPr>
          <p:nvPr>
            <p:ph type="pic" sz="quarter" idx="24"/>
          </p:nvPr>
        </p:nvSpPr>
        <p:spPr>
          <a:xfrm>
            <a:off x="839788" y="1996077"/>
            <a:ext cx="921686" cy="921686"/>
          </a:xfrm>
        </p:spPr>
        <p:txBody>
          <a:bodyPr/>
          <a:lstStyle>
            <a:lvl1pPr marL="0" indent="0" algn="ctr">
              <a:buNone/>
              <a:defRPr sz="833">
                <a:solidFill>
                  <a:schemeClr val="bg1"/>
                </a:solidFill>
              </a:defRPr>
            </a:lvl1pPr>
          </a:lstStyle>
          <a:p>
            <a:r>
              <a:rPr lang="en-US" dirty="0"/>
              <a:t>Click icon to add picture</a:t>
            </a:r>
          </a:p>
        </p:txBody>
      </p:sp>
      <p:sp>
        <p:nvSpPr>
          <p:cNvPr id="36" name="Picture Placeholder 5">
            <a:extLst>
              <a:ext uri="{FF2B5EF4-FFF2-40B4-BE49-F238E27FC236}">
                <a16:creationId xmlns:a16="http://schemas.microsoft.com/office/drawing/2014/main" id="{A5D068DC-4C92-422F-88BE-84BACD268958}"/>
              </a:ext>
            </a:extLst>
          </p:cNvPr>
          <p:cNvSpPr>
            <a:spLocks noGrp="1"/>
          </p:cNvSpPr>
          <p:nvPr>
            <p:ph type="pic" sz="quarter" idx="25"/>
          </p:nvPr>
        </p:nvSpPr>
        <p:spPr>
          <a:xfrm>
            <a:off x="870103" y="3234249"/>
            <a:ext cx="921686" cy="921686"/>
          </a:xfrm>
        </p:spPr>
        <p:txBody>
          <a:bodyPr/>
          <a:lstStyle>
            <a:lvl1pPr marL="0" indent="0" algn="ctr">
              <a:buNone/>
              <a:defRPr sz="833">
                <a:solidFill>
                  <a:schemeClr val="bg1"/>
                </a:solidFill>
              </a:defRPr>
            </a:lvl1pPr>
          </a:lstStyle>
          <a:p>
            <a:r>
              <a:rPr lang="en-US" dirty="0"/>
              <a:t>Click icon to add picture</a:t>
            </a:r>
          </a:p>
        </p:txBody>
      </p:sp>
      <p:sp>
        <p:nvSpPr>
          <p:cNvPr id="37" name="Picture Placeholder 5">
            <a:extLst>
              <a:ext uri="{FF2B5EF4-FFF2-40B4-BE49-F238E27FC236}">
                <a16:creationId xmlns:a16="http://schemas.microsoft.com/office/drawing/2014/main" id="{7A4F852D-AFF4-4661-B0CC-8F659BF35580}"/>
              </a:ext>
            </a:extLst>
          </p:cNvPr>
          <p:cNvSpPr>
            <a:spLocks noGrp="1"/>
          </p:cNvSpPr>
          <p:nvPr>
            <p:ph type="pic" sz="quarter" idx="26"/>
          </p:nvPr>
        </p:nvSpPr>
        <p:spPr>
          <a:xfrm>
            <a:off x="872225" y="4472421"/>
            <a:ext cx="921686" cy="921686"/>
          </a:xfrm>
        </p:spPr>
        <p:txBody>
          <a:bodyPr/>
          <a:lstStyle>
            <a:lvl1pPr marL="0" indent="0" algn="ctr">
              <a:buNone/>
              <a:defRPr sz="833">
                <a:solidFill>
                  <a:schemeClr val="bg1"/>
                </a:solidFill>
              </a:defRPr>
            </a:lvl1pPr>
          </a:lstStyle>
          <a:p>
            <a:r>
              <a:rPr lang="en-US" dirty="0"/>
              <a:t>Click icon to add picture</a:t>
            </a:r>
          </a:p>
        </p:txBody>
      </p:sp>
      <p:sp>
        <p:nvSpPr>
          <p:cNvPr id="38" name="Slide Number Placeholder 5">
            <a:extLst>
              <a:ext uri="{FF2B5EF4-FFF2-40B4-BE49-F238E27FC236}">
                <a16:creationId xmlns:a16="http://schemas.microsoft.com/office/drawing/2014/main" id="{B65A6C02-2E3C-4EF4-952F-C5C201D8895B}"/>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39" name="Picture 38" descr="NYC Accelerator Logo">
            <a:extLst>
              <a:ext uri="{FF2B5EF4-FFF2-40B4-BE49-F238E27FC236}">
                <a16:creationId xmlns:a16="http://schemas.microsoft.com/office/drawing/2014/main" id="{C74115AF-67DD-4E07-83AD-9E3B5D5798F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7" name="Google Shape;92;p18">
            <a:extLst>
              <a:ext uri="{FF2B5EF4-FFF2-40B4-BE49-F238E27FC236}">
                <a16:creationId xmlns:a16="http://schemas.microsoft.com/office/drawing/2014/main" id="{ECFCC36A-C727-264E-B44F-AF14E87AF7C6}"/>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1092434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with Pics">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dirty="0"/>
          </a:p>
        </p:txBody>
      </p:sp>
      <p:sp>
        <p:nvSpPr>
          <p:cNvPr id="22" name="Title 1">
            <a:extLst>
              <a:ext uri="{FF2B5EF4-FFF2-40B4-BE49-F238E27FC236}">
                <a16:creationId xmlns:a16="http://schemas.microsoft.com/office/drawing/2014/main" id="{6682FCCB-ADB0-418F-894B-E7F1A8E71459}"/>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28" name="Text Placeholder 27">
            <a:extLst>
              <a:ext uri="{FF2B5EF4-FFF2-40B4-BE49-F238E27FC236}">
                <a16:creationId xmlns:a16="http://schemas.microsoft.com/office/drawing/2014/main" id="{F803EB38-FA2C-434E-BD7F-9A7D14AED463}"/>
              </a:ext>
            </a:extLst>
          </p:cNvPr>
          <p:cNvSpPr>
            <a:spLocks noGrp="1"/>
          </p:cNvSpPr>
          <p:nvPr>
            <p:ph type="body" sz="quarter" idx="16"/>
          </p:nvPr>
        </p:nvSpPr>
        <p:spPr>
          <a:xfrm>
            <a:off x="1537647" y="3320089"/>
            <a:ext cx="2489200" cy="2211388"/>
          </a:xfrm>
        </p:spPr>
        <p:txBody>
          <a:bodyPr>
            <a:noAutofit/>
          </a:bodyPr>
          <a:lstStyle>
            <a:lvl1pPr marL="0" indent="0" algn="ctr">
              <a:buFontTx/>
              <a:buNone/>
              <a:defRPr sz="2000"/>
            </a:lvl1pPr>
            <a:lvl2pPr>
              <a:defRPr sz="2000"/>
            </a:lvl2pPr>
            <a:lvl3pPr>
              <a:defRPr sz="2000"/>
            </a:lvl3pPr>
            <a:lvl4pPr>
              <a:defRPr sz="2000"/>
            </a:lvl4pPr>
            <a:lvl5pPr>
              <a:defRPr sz="2000"/>
            </a:lvl5pPr>
          </a:lstStyle>
          <a:p>
            <a:pPr lvl="0"/>
            <a:r>
              <a:rPr lang="en-US"/>
              <a:t>Click to edit Master text styles</a:t>
            </a:r>
          </a:p>
        </p:txBody>
      </p:sp>
      <p:sp>
        <p:nvSpPr>
          <p:cNvPr id="29" name="Text Placeholder 27">
            <a:extLst>
              <a:ext uri="{FF2B5EF4-FFF2-40B4-BE49-F238E27FC236}">
                <a16:creationId xmlns:a16="http://schemas.microsoft.com/office/drawing/2014/main" id="{57E811FD-658A-48A6-9DFB-6A64FA9DAFED}"/>
              </a:ext>
            </a:extLst>
          </p:cNvPr>
          <p:cNvSpPr>
            <a:spLocks noGrp="1"/>
          </p:cNvSpPr>
          <p:nvPr>
            <p:ph type="body" sz="quarter" idx="17"/>
          </p:nvPr>
        </p:nvSpPr>
        <p:spPr>
          <a:xfrm>
            <a:off x="4837783" y="3320089"/>
            <a:ext cx="2489200" cy="2211388"/>
          </a:xfrm>
        </p:spPr>
        <p:txBody>
          <a:bodyPr>
            <a:noAutofit/>
          </a:bodyPr>
          <a:lstStyle>
            <a:lvl1pPr marL="0" indent="0" algn="ctr">
              <a:buFontTx/>
              <a:buNone/>
              <a:defRPr sz="2000"/>
            </a:lvl1pPr>
            <a:lvl2pPr>
              <a:defRPr sz="2000"/>
            </a:lvl2pPr>
            <a:lvl3pPr>
              <a:defRPr sz="2000"/>
            </a:lvl3pPr>
            <a:lvl4pPr>
              <a:defRPr sz="2000"/>
            </a:lvl4pPr>
            <a:lvl5pPr>
              <a:defRPr sz="2000"/>
            </a:lvl5pPr>
          </a:lstStyle>
          <a:p>
            <a:pPr lvl="0"/>
            <a:r>
              <a:rPr lang="en-US"/>
              <a:t>Click to edit Master text styles</a:t>
            </a:r>
          </a:p>
        </p:txBody>
      </p:sp>
      <p:sp>
        <p:nvSpPr>
          <p:cNvPr id="30" name="Text Placeholder 27">
            <a:extLst>
              <a:ext uri="{FF2B5EF4-FFF2-40B4-BE49-F238E27FC236}">
                <a16:creationId xmlns:a16="http://schemas.microsoft.com/office/drawing/2014/main" id="{59B10E34-1354-4CD3-9E70-94C9730266E1}"/>
              </a:ext>
            </a:extLst>
          </p:cNvPr>
          <p:cNvSpPr>
            <a:spLocks noGrp="1"/>
          </p:cNvSpPr>
          <p:nvPr>
            <p:ph type="body" sz="quarter" idx="18"/>
          </p:nvPr>
        </p:nvSpPr>
        <p:spPr>
          <a:xfrm>
            <a:off x="8165154" y="3322196"/>
            <a:ext cx="2489200" cy="2211388"/>
          </a:xfrm>
        </p:spPr>
        <p:txBody>
          <a:bodyPr>
            <a:noAutofit/>
          </a:bodyPr>
          <a:lstStyle>
            <a:lvl1pPr marL="0" indent="0" algn="ctr">
              <a:buFontTx/>
              <a:buNone/>
              <a:defRPr sz="2000"/>
            </a:lvl1pPr>
            <a:lvl2pPr>
              <a:defRPr sz="2000"/>
            </a:lvl2pPr>
            <a:lvl3pPr>
              <a:defRPr sz="2000"/>
            </a:lvl3pPr>
            <a:lvl4pPr>
              <a:defRPr sz="2000"/>
            </a:lvl4pPr>
            <a:lvl5pPr>
              <a:defRPr sz="2000"/>
            </a:lvl5pPr>
          </a:lstStyle>
          <a:p>
            <a:pPr lvl="0"/>
            <a:r>
              <a:rPr lang="en-US"/>
              <a:t>Click to edit Master text styles</a:t>
            </a:r>
          </a:p>
        </p:txBody>
      </p:sp>
      <p:sp>
        <p:nvSpPr>
          <p:cNvPr id="31" name="Picture Placeholder 5">
            <a:extLst>
              <a:ext uri="{FF2B5EF4-FFF2-40B4-BE49-F238E27FC236}">
                <a16:creationId xmlns:a16="http://schemas.microsoft.com/office/drawing/2014/main" id="{223F3C47-9895-4E8B-94D5-FAD0EF4081AB}"/>
              </a:ext>
            </a:extLst>
          </p:cNvPr>
          <p:cNvSpPr>
            <a:spLocks noGrp="1"/>
          </p:cNvSpPr>
          <p:nvPr>
            <p:ph type="pic" sz="quarter" idx="21"/>
          </p:nvPr>
        </p:nvSpPr>
        <p:spPr>
          <a:xfrm>
            <a:off x="2345151" y="2248287"/>
            <a:ext cx="762000" cy="762000"/>
          </a:xfrm>
        </p:spPr>
        <p:txBody>
          <a:bodyPr/>
          <a:lstStyle>
            <a:lvl1pPr marL="0" indent="0" algn="ctr">
              <a:buNone/>
              <a:defRPr sz="833">
                <a:solidFill>
                  <a:schemeClr val="bg1"/>
                </a:solidFill>
              </a:defRPr>
            </a:lvl1pPr>
          </a:lstStyle>
          <a:p>
            <a:r>
              <a:rPr lang="en-US" dirty="0"/>
              <a:t>Click icon to add picture</a:t>
            </a:r>
          </a:p>
        </p:txBody>
      </p:sp>
      <p:sp>
        <p:nvSpPr>
          <p:cNvPr id="32" name="Picture Placeholder 5">
            <a:extLst>
              <a:ext uri="{FF2B5EF4-FFF2-40B4-BE49-F238E27FC236}">
                <a16:creationId xmlns:a16="http://schemas.microsoft.com/office/drawing/2014/main" id="{27318698-7CB1-4B64-A21D-D0662B5FAEED}"/>
              </a:ext>
            </a:extLst>
          </p:cNvPr>
          <p:cNvSpPr>
            <a:spLocks noGrp="1"/>
          </p:cNvSpPr>
          <p:nvPr>
            <p:ph type="pic" sz="quarter" idx="22"/>
          </p:nvPr>
        </p:nvSpPr>
        <p:spPr>
          <a:xfrm>
            <a:off x="5733567" y="2248287"/>
            <a:ext cx="762000" cy="762000"/>
          </a:xfrm>
        </p:spPr>
        <p:txBody>
          <a:bodyPr/>
          <a:lstStyle>
            <a:lvl1pPr marL="0" indent="0" algn="ctr">
              <a:buNone/>
              <a:defRPr sz="833">
                <a:solidFill>
                  <a:schemeClr val="bg1"/>
                </a:solidFill>
              </a:defRPr>
            </a:lvl1pPr>
          </a:lstStyle>
          <a:p>
            <a:r>
              <a:rPr lang="en-US" dirty="0"/>
              <a:t>Click icon to add picture</a:t>
            </a:r>
          </a:p>
        </p:txBody>
      </p:sp>
      <p:sp>
        <p:nvSpPr>
          <p:cNvPr id="33" name="Picture Placeholder 5">
            <a:extLst>
              <a:ext uri="{FF2B5EF4-FFF2-40B4-BE49-F238E27FC236}">
                <a16:creationId xmlns:a16="http://schemas.microsoft.com/office/drawing/2014/main" id="{E1DFEC17-73DD-4C4B-BEDE-F343F1EFD191}"/>
              </a:ext>
            </a:extLst>
          </p:cNvPr>
          <p:cNvSpPr>
            <a:spLocks noGrp="1"/>
          </p:cNvSpPr>
          <p:nvPr>
            <p:ph type="pic" sz="quarter" idx="23"/>
          </p:nvPr>
        </p:nvSpPr>
        <p:spPr>
          <a:xfrm>
            <a:off x="9028754" y="2248287"/>
            <a:ext cx="762000" cy="762000"/>
          </a:xfrm>
        </p:spPr>
        <p:txBody>
          <a:bodyPr/>
          <a:lstStyle>
            <a:lvl1pPr marL="0" indent="0" algn="ctr">
              <a:buNone/>
              <a:defRPr sz="833">
                <a:solidFill>
                  <a:schemeClr val="bg1"/>
                </a:solidFill>
              </a:defRPr>
            </a:lvl1pPr>
          </a:lstStyle>
          <a:p>
            <a:r>
              <a:rPr lang="en-US" dirty="0"/>
              <a:t>Click icon to add picture</a:t>
            </a:r>
          </a:p>
        </p:txBody>
      </p:sp>
      <p:sp>
        <p:nvSpPr>
          <p:cNvPr id="34" name="Slide Number Placeholder 5">
            <a:extLst>
              <a:ext uri="{FF2B5EF4-FFF2-40B4-BE49-F238E27FC236}">
                <a16:creationId xmlns:a16="http://schemas.microsoft.com/office/drawing/2014/main" id="{E699025D-21D5-49B0-9BD9-0933D990EDFC}"/>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35" name="Picture 34" descr="NYC Accelerator Logo">
            <a:extLst>
              <a:ext uri="{FF2B5EF4-FFF2-40B4-BE49-F238E27FC236}">
                <a16:creationId xmlns:a16="http://schemas.microsoft.com/office/drawing/2014/main" id="{F1737DEB-D0A5-43AE-997E-24805F3FEB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3" name="Google Shape;92;p18">
            <a:extLst>
              <a:ext uri="{FF2B5EF4-FFF2-40B4-BE49-F238E27FC236}">
                <a16:creationId xmlns:a16="http://schemas.microsoft.com/office/drawing/2014/main" id="{6B3DFB22-9508-5846-964C-A740D2B1F53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2731532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Icon Comparison">
    <p:spTree>
      <p:nvGrpSpPr>
        <p:cNvPr id="1" name=""/>
        <p:cNvGrpSpPr/>
        <p:nvPr/>
      </p:nvGrpSpPr>
      <p:grpSpPr>
        <a:xfrm>
          <a:off x="0" y="0"/>
          <a:ext cx="0" cy="0"/>
          <a:chOff x="0" y="0"/>
          <a:chExt cx="0" cy="0"/>
        </a:xfrm>
      </p:grpSpPr>
      <p:sp>
        <p:nvSpPr>
          <p:cNvPr id="18" name="Text Placeholder 3"/>
          <p:cNvSpPr>
            <a:spLocks noGrp="1"/>
          </p:cNvSpPr>
          <p:nvPr>
            <p:ph type="body" sz="quarter" idx="16" hasCustomPrompt="1"/>
          </p:nvPr>
        </p:nvSpPr>
        <p:spPr>
          <a:xfrm>
            <a:off x="1889015" y="174715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19" name="Text Placeholder 3"/>
          <p:cNvSpPr>
            <a:spLocks noGrp="1"/>
          </p:cNvSpPr>
          <p:nvPr>
            <p:ph type="body" sz="quarter" idx="17" hasCustomPrompt="1"/>
          </p:nvPr>
        </p:nvSpPr>
        <p:spPr>
          <a:xfrm>
            <a:off x="1889015" y="279899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20" name="Text Placeholder 3"/>
          <p:cNvSpPr>
            <a:spLocks noGrp="1"/>
          </p:cNvSpPr>
          <p:nvPr>
            <p:ph type="body" sz="quarter" idx="18" hasCustomPrompt="1"/>
          </p:nvPr>
        </p:nvSpPr>
        <p:spPr>
          <a:xfrm>
            <a:off x="1889015" y="385083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21" name="Text Placeholder 3"/>
          <p:cNvSpPr>
            <a:spLocks noGrp="1"/>
          </p:cNvSpPr>
          <p:nvPr>
            <p:ph type="body" sz="quarter" idx="19" hasCustomPrompt="1"/>
          </p:nvPr>
        </p:nvSpPr>
        <p:spPr>
          <a:xfrm>
            <a:off x="1889015" y="4902678"/>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27" name="Picture Placeholder 5"/>
          <p:cNvSpPr>
            <a:spLocks noGrp="1"/>
          </p:cNvSpPr>
          <p:nvPr>
            <p:ph type="pic" sz="quarter" idx="22"/>
          </p:nvPr>
        </p:nvSpPr>
        <p:spPr>
          <a:xfrm>
            <a:off x="682050" y="1833698"/>
            <a:ext cx="762000" cy="762000"/>
          </a:xfrm>
        </p:spPr>
        <p:txBody>
          <a:bodyPr/>
          <a:lstStyle>
            <a:lvl1pPr marL="0" indent="0" algn="ctr">
              <a:buNone/>
              <a:defRPr sz="833">
                <a:solidFill>
                  <a:schemeClr val="bg1"/>
                </a:solidFill>
              </a:defRPr>
            </a:lvl1pPr>
          </a:lstStyle>
          <a:p>
            <a:r>
              <a:rPr lang="en-US" dirty="0"/>
              <a:t>Click icon to add picture</a:t>
            </a:r>
          </a:p>
        </p:txBody>
      </p:sp>
      <p:sp>
        <p:nvSpPr>
          <p:cNvPr id="28" name="Picture Placeholder 5"/>
          <p:cNvSpPr>
            <a:spLocks noGrp="1"/>
          </p:cNvSpPr>
          <p:nvPr>
            <p:ph type="pic" sz="quarter" idx="23"/>
          </p:nvPr>
        </p:nvSpPr>
        <p:spPr>
          <a:xfrm>
            <a:off x="682050" y="2885537"/>
            <a:ext cx="762000" cy="762000"/>
          </a:xfrm>
        </p:spPr>
        <p:txBody>
          <a:bodyPr/>
          <a:lstStyle>
            <a:lvl1pPr marL="0" indent="0" algn="ctr">
              <a:buNone/>
              <a:defRPr sz="833">
                <a:solidFill>
                  <a:schemeClr val="bg1"/>
                </a:solidFill>
              </a:defRPr>
            </a:lvl1pPr>
          </a:lstStyle>
          <a:p>
            <a:r>
              <a:rPr lang="en-US" dirty="0"/>
              <a:t>Click icon to add picture</a:t>
            </a:r>
          </a:p>
        </p:txBody>
      </p:sp>
      <p:sp>
        <p:nvSpPr>
          <p:cNvPr id="29" name="Picture Placeholder 5"/>
          <p:cNvSpPr>
            <a:spLocks noGrp="1"/>
          </p:cNvSpPr>
          <p:nvPr>
            <p:ph type="pic" sz="quarter" idx="24"/>
          </p:nvPr>
        </p:nvSpPr>
        <p:spPr>
          <a:xfrm>
            <a:off x="682050" y="3937377"/>
            <a:ext cx="762000" cy="762000"/>
          </a:xfrm>
        </p:spPr>
        <p:txBody>
          <a:bodyPr/>
          <a:lstStyle>
            <a:lvl1pPr marL="0" indent="0" algn="ctr">
              <a:buNone/>
              <a:defRPr sz="833">
                <a:solidFill>
                  <a:schemeClr val="bg1"/>
                </a:solidFill>
              </a:defRPr>
            </a:lvl1pPr>
          </a:lstStyle>
          <a:p>
            <a:r>
              <a:rPr lang="en-US" dirty="0"/>
              <a:t>Click icon to add picture</a:t>
            </a:r>
          </a:p>
        </p:txBody>
      </p:sp>
      <p:sp>
        <p:nvSpPr>
          <p:cNvPr id="30" name="Picture Placeholder 5"/>
          <p:cNvSpPr>
            <a:spLocks noGrp="1"/>
          </p:cNvSpPr>
          <p:nvPr>
            <p:ph type="pic" sz="quarter" idx="25"/>
          </p:nvPr>
        </p:nvSpPr>
        <p:spPr>
          <a:xfrm>
            <a:off x="682050" y="4989216"/>
            <a:ext cx="762000" cy="762000"/>
          </a:xfrm>
        </p:spPr>
        <p:txBody>
          <a:bodyPr/>
          <a:lstStyle>
            <a:lvl1pPr marL="0" indent="0" algn="ctr">
              <a:buNone/>
              <a:defRPr sz="833">
                <a:solidFill>
                  <a:schemeClr val="bg1"/>
                </a:solidFill>
              </a:defRPr>
            </a:lvl1pPr>
          </a:lstStyle>
          <a:p>
            <a:r>
              <a:rPr lang="en-US" dirty="0"/>
              <a:t>Click icon to add picture</a:t>
            </a:r>
          </a:p>
        </p:txBody>
      </p:sp>
      <p:sp>
        <p:nvSpPr>
          <p:cNvPr id="6" name="Footer Placeholder 5">
            <a:extLst>
              <a:ext uri="{FF2B5EF4-FFF2-40B4-BE49-F238E27FC236}">
                <a16:creationId xmlns:a16="http://schemas.microsoft.com/office/drawing/2014/main" id="{F916AAA5-2268-4E2D-9713-839DA51D4289}"/>
              </a:ext>
            </a:extLst>
          </p:cNvPr>
          <p:cNvSpPr>
            <a:spLocks noGrp="1"/>
          </p:cNvSpPr>
          <p:nvPr>
            <p:ph type="ftr" sz="quarter" idx="28"/>
          </p:nvPr>
        </p:nvSpPr>
        <p:spPr>
          <a:xfrm>
            <a:off x="838200" y="6282638"/>
            <a:ext cx="3877573" cy="299770"/>
          </a:xfrm>
          <a:prstGeom prst="rect">
            <a:avLst/>
          </a:prstGeom>
        </p:spPr>
        <p:txBody>
          <a:bodyPr/>
          <a:lstStyle/>
          <a:p>
            <a:endParaRPr lang="en-US" dirty="0"/>
          </a:p>
        </p:txBody>
      </p:sp>
      <p:sp>
        <p:nvSpPr>
          <p:cNvPr id="32" name="Text Placeholder 3">
            <a:extLst>
              <a:ext uri="{FF2B5EF4-FFF2-40B4-BE49-F238E27FC236}">
                <a16:creationId xmlns:a16="http://schemas.microsoft.com/office/drawing/2014/main" id="{6814D34D-2745-4B45-B90C-DCF78FB15BF9}"/>
              </a:ext>
            </a:extLst>
          </p:cNvPr>
          <p:cNvSpPr>
            <a:spLocks noGrp="1"/>
          </p:cNvSpPr>
          <p:nvPr>
            <p:ph type="body" sz="quarter" idx="30" hasCustomPrompt="1"/>
          </p:nvPr>
        </p:nvSpPr>
        <p:spPr>
          <a:xfrm>
            <a:off x="7572791" y="183959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3" name="Text Placeholder 3">
            <a:extLst>
              <a:ext uri="{FF2B5EF4-FFF2-40B4-BE49-F238E27FC236}">
                <a16:creationId xmlns:a16="http://schemas.microsoft.com/office/drawing/2014/main" id="{1849A793-A9D1-478F-ADD6-CBDA69627123}"/>
              </a:ext>
            </a:extLst>
          </p:cNvPr>
          <p:cNvSpPr>
            <a:spLocks noGrp="1"/>
          </p:cNvSpPr>
          <p:nvPr>
            <p:ph type="body" sz="quarter" idx="31" hasCustomPrompt="1"/>
          </p:nvPr>
        </p:nvSpPr>
        <p:spPr>
          <a:xfrm>
            <a:off x="7572791" y="289143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4" name="Text Placeholder 3">
            <a:extLst>
              <a:ext uri="{FF2B5EF4-FFF2-40B4-BE49-F238E27FC236}">
                <a16:creationId xmlns:a16="http://schemas.microsoft.com/office/drawing/2014/main" id="{1057EF59-398F-4B01-950F-3CB3E6FCFE33}"/>
              </a:ext>
            </a:extLst>
          </p:cNvPr>
          <p:cNvSpPr>
            <a:spLocks noGrp="1"/>
          </p:cNvSpPr>
          <p:nvPr>
            <p:ph type="body" sz="quarter" idx="32" hasCustomPrompt="1"/>
          </p:nvPr>
        </p:nvSpPr>
        <p:spPr>
          <a:xfrm>
            <a:off x="7572791" y="394327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5" name="Text Placeholder 3">
            <a:extLst>
              <a:ext uri="{FF2B5EF4-FFF2-40B4-BE49-F238E27FC236}">
                <a16:creationId xmlns:a16="http://schemas.microsoft.com/office/drawing/2014/main" id="{499EF1E9-BD80-4CBC-9673-23B2A5F0744D}"/>
              </a:ext>
            </a:extLst>
          </p:cNvPr>
          <p:cNvSpPr>
            <a:spLocks noGrp="1"/>
          </p:cNvSpPr>
          <p:nvPr>
            <p:ph type="body" sz="quarter" idx="33" hasCustomPrompt="1"/>
          </p:nvPr>
        </p:nvSpPr>
        <p:spPr>
          <a:xfrm>
            <a:off x="7572791" y="4995117"/>
            <a:ext cx="3657600" cy="935084"/>
          </a:xfrm>
        </p:spPr>
        <p:txBody>
          <a:bodyPr anchor="ctr"/>
          <a:lstStyle>
            <a:lvl1pPr marL="0" indent="0">
              <a:buNone/>
              <a:defRPr sz="1667">
                <a:solidFill>
                  <a:schemeClr val="tx1"/>
                </a:solidFill>
              </a:defRPr>
            </a:lvl1pPr>
            <a:lvl2pPr marL="304779" indent="0">
              <a:buNone/>
              <a:defRPr>
                <a:solidFill>
                  <a:schemeClr val="bg1"/>
                </a:solidFill>
              </a:defRPr>
            </a:lvl2pPr>
            <a:lvl3pPr marL="607445" indent="0">
              <a:buNone/>
              <a:defRPr>
                <a:solidFill>
                  <a:schemeClr val="bg1"/>
                </a:solidFill>
              </a:defRPr>
            </a:lvl3pPr>
            <a:lvl4pPr marL="922807" indent="0">
              <a:buNone/>
              <a:defRPr>
                <a:solidFill>
                  <a:schemeClr val="bg1"/>
                </a:solidFill>
              </a:defRPr>
            </a:lvl4pPr>
            <a:lvl5pPr marL="1217005" indent="0">
              <a:buNone/>
              <a:defRPr>
                <a:solidFill>
                  <a:schemeClr val="bg1"/>
                </a:solidFill>
              </a:defRPr>
            </a:lvl5pPr>
          </a:lstStyle>
          <a:p>
            <a:pPr lvl="0"/>
            <a:r>
              <a:rPr lang="en-US" dirty="0"/>
              <a:t>Click to edit text. Add icon to left.</a:t>
            </a:r>
          </a:p>
        </p:txBody>
      </p:sp>
      <p:sp>
        <p:nvSpPr>
          <p:cNvPr id="37" name="Picture Placeholder 5">
            <a:extLst>
              <a:ext uri="{FF2B5EF4-FFF2-40B4-BE49-F238E27FC236}">
                <a16:creationId xmlns:a16="http://schemas.microsoft.com/office/drawing/2014/main" id="{026B8C75-1750-4847-BAC8-E7C26DB28B8E}"/>
              </a:ext>
            </a:extLst>
          </p:cNvPr>
          <p:cNvSpPr>
            <a:spLocks noGrp="1"/>
          </p:cNvSpPr>
          <p:nvPr>
            <p:ph type="pic" sz="quarter" idx="35"/>
          </p:nvPr>
        </p:nvSpPr>
        <p:spPr>
          <a:xfrm>
            <a:off x="6365826" y="1926137"/>
            <a:ext cx="762000" cy="762000"/>
          </a:xfrm>
        </p:spPr>
        <p:txBody>
          <a:bodyPr/>
          <a:lstStyle>
            <a:lvl1pPr marL="0" indent="0" algn="ctr">
              <a:buNone/>
              <a:defRPr sz="833">
                <a:solidFill>
                  <a:schemeClr val="bg1"/>
                </a:solidFill>
              </a:defRPr>
            </a:lvl1pPr>
          </a:lstStyle>
          <a:p>
            <a:r>
              <a:rPr lang="en-US" dirty="0"/>
              <a:t>Click icon to add picture</a:t>
            </a:r>
          </a:p>
        </p:txBody>
      </p:sp>
      <p:sp>
        <p:nvSpPr>
          <p:cNvPr id="38" name="Picture Placeholder 5">
            <a:extLst>
              <a:ext uri="{FF2B5EF4-FFF2-40B4-BE49-F238E27FC236}">
                <a16:creationId xmlns:a16="http://schemas.microsoft.com/office/drawing/2014/main" id="{46D05F33-F426-4AC8-9767-58BD20E11837}"/>
              </a:ext>
            </a:extLst>
          </p:cNvPr>
          <p:cNvSpPr>
            <a:spLocks noGrp="1"/>
          </p:cNvSpPr>
          <p:nvPr>
            <p:ph type="pic" sz="quarter" idx="36"/>
          </p:nvPr>
        </p:nvSpPr>
        <p:spPr>
          <a:xfrm>
            <a:off x="6365826" y="2977976"/>
            <a:ext cx="762000" cy="762000"/>
          </a:xfrm>
        </p:spPr>
        <p:txBody>
          <a:bodyPr/>
          <a:lstStyle>
            <a:lvl1pPr marL="0" indent="0" algn="ctr">
              <a:buNone/>
              <a:defRPr sz="833">
                <a:solidFill>
                  <a:schemeClr val="bg1"/>
                </a:solidFill>
              </a:defRPr>
            </a:lvl1pPr>
          </a:lstStyle>
          <a:p>
            <a:r>
              <a:rPr lang="en-US" dirty="0"/>
              <a:t>Click icon to add picture</a:t>
            </a:r>
          </a:p>
        </p:txBody>
      </p:sp>
      <p:sp>
        <p:nvSpPr>
          <p:cNvPr id="39" name="Picture Placeholder 5">
            <a:extLst>
              <a:ext uri="{FF2B5EF4-FFF2-40B4-BE49-F238E27FC236}">
                <a16:creationId xmlns:a16="http://schemas.microsoft.com/office/drawing/2014/main" id="{D04E386B-72DE-44C2-A512-620A446B2E68}"/>
              </a:ext>
            </a:extLst>
          </p:cNvPr>
          <p:cNvSpPr>
            <a:spLocks noGrp="1"/>
          </p:cNvSpPr>
          <p:nvPr>
            <p:ph type="pic" sz="quarter" idx="37"/>
          </p:nvPr>
        </p:nvSpPr>
        <p:spPr>
          <a:xfrm>
            <a:off x="6365826" y="4029816"/>
            <a:ext cx="762000" cy="762000"/>
          </a:xfrm>
        </p:spPr>
        <p:txBody>
          <a:bodyPr/>
          <a:lstStyle>
            <a:lvl1pPr marL="0" indent="0" algn="ctr">
              <a:buNone/>
              <a:defRPr sz="833">
                <a:solidFill>
                  <a:schemeClr val="bg1"/>
                </a:solidFill>
              </a:defRPr>
            </a:lvl1pPr>
          </a:lstStyle>
          <a:p>
            <a:r>
              <a:rPr lang="en-US" dirty="0"/>
              <a:t>Click icon to add picture</a:t>
            </a:r>
          </a:p>
        </p:txBody>
      </p:sp>
      <p:sp>
        <p:nvSpPr>
          <p:cNvPr id="40" name="Picture Placeholder 5">
            <a:extLst>
              <a:ext uri="{FF2B5EF4-FFF2-40B4-BE49-F238E27FC236}">
                <a16:creationId xmlns:a16="http://schemas.microsoft.com/office/drawing/2014/main" id="{56E6EA88-B625-4DB5-8C6C-F024D50E0BD8}"/>
              </a:ext>
            </a:extLst>
          </p:cNvPr>
          <p:cNvSpPr>
            <a:spLocks noGrp="1"/>
          </p:cNvSpPr>
          <p:nvPr>
            <p:ph type="pic" sz="quarter" idx="38"/>
          </p:nvPr>
        </p:nvSpPr>
        <p:spPr>
          <a:xfrm>
            <a:off x="6365826" y="5081655"/>
            <a:ext cx="762000" cy="762000"/>
          </a:xfrm>
        </p:spPr>
        <p:txBody>
          <a:bodyPr/>
          <a:lstStyle>
            <a:lvl1pPr marL="0" indent="0" algn="ctr">
              <a:buNone/>
              <a:defRPr sz="833">
                <a:solidFill>
                  <a:schemeClr val="bg1"/>
                </a:solidFill>
              </a:defRPr>
            </a:lvl1pPr>
          </a:lstStyle>
          <a:p>
            <a:r>
              <a:rPr lang="en-US" dirty="0"/>
              <a:t>Click icon to add picture</a:t>
            </a:r>
          </a:p>
        </p:txBody>
      </p:sp>
      <p:sp>
        <p:nvSpPr>
          <p:cNvPr id="44" name="Title 1">
            <a:extLst>
              <a:ext uri="{FF2B5EF4-FFF2-40B4-BE49-F238E27FC236}">
                <a16:creationId xmlns:a16="http://schemas.microsoft.com/office/drawing/2014/main" id="{1525F0C8-A43C-4146-BE96-014ECF760EDE}"/>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45" name="Slide Number Placeholder 5">
            <a:extLst>
              <a:ext uri="{FF2B5EF4-FFF2-40B4-BE49-F238E27FC236}">
                <a16:creationId xmlns:a16="http://schemas.microsoft.com/office/drawing/2014/main" id="{087EFBD0-0CA9-4F07-922D-AFEA8BBBF3BF}"/>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46" name="Picture 45" descr="NYC Accelerator Logo">
            <a:extLst>
              <a:ext uri="{FF2B5EF4-FFF2-40B4-BE49-F238E27FC236}">
                <a16:creationId xmlns:a16="http://schemas.microsoft.com/office/drawing/2014/main" id="{E9F9C5A2-3F4C-4CB4-8C9A-A67E617542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23" name="Google Shape;92;p18">
            <a:extLst>
              <a:ext uri="{FF2B5EF4-FFF2-40B4-BE49-F238E27FC236}">
                <a16:creationId xmlns:a16="http://schemas.microsoft.com/office/drawing/2014/main" id="{8A93C8D5-AAD0-1647-918D-753878E3CC7D}"/>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16028241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dirty="0"/>
          </a:p>
        </p:txBody>
      </p:sp>
      <p:sp>
        <p:nvSpPr>
          <p:cNvPr id="10" name="Title 1">
            <a:extLst>
              <a:ext uri="{FF2B5EF4-FFF2-40B4-BE49-F238E27FC236}">
                <a16:creationId xmlns:a16="http://schemas.microsoft.com/office/drawing/2014/main" id="{34BE66BD-4F91-4F25-9815-AC89154BBED6}"/>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6663F283-81F6-4D8B-A73F-3E3EE5CE236B}"/>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14" name="Picture 13" descr="NYC Accelerator Logo">
            <a:extLst>
              <a:ext uri="{FF2B5EF4-FFF2-40B4-BE49-F238E27FC236}">
                <a16:creationId xmlns:a16="http://schemas.microsoft.com/office/drawing/2014/main" id="{1E11356E-E7F5-4828-ADF6-67299A1FB6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5EF9947B-6453-FA4D-8BB5-C7D3DDB0B85B}"/>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3569638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5523" y="301647"/>
            <a:ext cx="1618923" cy="602238"/>
          </a:xfrm>
          <a:prstGeom prst="rect">
            <a:avLst/>
          </a:prstGeom>
        </p:spPr>
      </p:pic>
      <p:pic>
        <p:nvPicPr>
          <p:cNvPr id="6" name="Picture 5" descr="Picture of a building facade ">
            <a:extLst>
              <a:ext uri="{FF2B5EF4-FFF2-40B4-BE49-F238E27FC236}">
                <a16:creationId xmlns:a16="http://schemas.microsoft.com/office/drawing/2014/main" id="{687240F1-9DA7-4B5B-B6D8-053B378648C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19968" y="172617"/>
            <a:ext cx="6630959" cy="6512767"/>
          </a:xfrm>
          <a:prstGeom prst="rect">
            <a:avLst/>
          </a:prstGeom>
        </p:spPr>
      </p:pic>
    </p:spTree>
    <p:extLst>
      <p:ext uri="{BB962C8B-B14F-4D97-AF65-F5344CB8AC3E}">
        <p14:creationId xmlns:p14="http://schemas.microsoft.com/office/powerpoint/2010/main" val="2611810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1365250" y="952500"/>
            <a:ext cx="9683750" cy="4381500"/>
          </a:xfrm>
        </p:spPr>
        <p:txBody>
          <a:bodyPr anchor="ctr">
            <a:noAutofit/>
          </a:bodyPr>
          <a:lstStyle>
            <a:lvl1pPr marL="346590" indent="-346590" algn="ctr">
              <a:buNone/>
              <a:tabLst/>
              <a:defRPr sz="3200" b="0" i="0" cap="none" baseline="0">
                <a:solidFill>
                  <a:schemeClr val="accent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a:t>
            </a:r>
          </a:p>
        </p:txBody>
      </p:sp>
      <p:sp>
        <p:nvSpPr>
          <p:cNvPr id="9" name="Text Placeholder 8"/>
          <p:cNvSpPr>
            <a:spLocks noGrp="1"/>
          </p:cNvSpPr>
          <p:nvPr>
            <p:ph type="body" sz="quarter" idx="14" hasCustomPrompt="1"/>
          </p:nvPr>
        </p:nvSpPr>
        <p:spPr>
          <a:xfrm>
            <a:off x="3070860" y="5588000"/>
            <a:ext cx="6263640" cy="381000"/>
          </a:xfrm>
        </p:spPr>
        <p:txBody>
          <a:bodyPr>
            <a:normAutofit/>
          </a:bodyPr>
          <a:lstStyle>
            <a:lvl1pPr marL="0" indent="0">
              <a:buNone/>
              <a:defRPr sz="1800" baseline="0">
                <a:solidFill>
                  <a:schemeClr val="accent2"/>
                </a:solidFill>
                <a:latin typeface="+mj-lt"/>
                <a:ea typeface="Sailec" panose="00000500000000000000" pitchFamily="50" charset="0"/>
                <a:cs typeface="Sailec" panose="00000500000000000000" pitchFamily="50"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 Person</a:t>
            </a:r>
          </a:p>
        </p:txBody>
      </p:sp>
      <p:sp>
        <p:nvSpPr>
          <p:cNvPr id="13" name="Slide Number Placeholder 5">
            <a:extLst>
              <a:ext uri="{FF2B5EF4-FFF2-40B4-BE49-F238E27FC236}">
                <a16:creationId xmlns:a16="http://schemas.microsoft.com/office/drawing/2014/main" id="{98E098BB-1525-44F3-93EE-45FBD14C35AD}"/>
              </a:ext>
            </a:extLst>
          </p:cNvPr>
          <p:cNvSpPr>
            <a:spLocks noGrp="1"/>
          </p:cNvSpPr>
          <p:nvPr>
            <p:ph type="sldNum" sz="quarter" idx="12"/>
          </p:nvPr>
        </p:nvSpPr>
        <p:spPr>
          <a:xfrm>
            <a:off x="5812099" y="6305732"/>
            <a:ext cx="604935" cy="365125"/>
          </a:xfrm>
        </p:spPr>
        <p:txBody>
          <a:bodyPr/>
          <a:lstStyle>
            <a:lvl1pPr algn="ctr">
              <a:defRPr/>
            </a:lvl1pPr>
          </a:lstStyle>
          <a:p>
            <a:fld id="{066ED9E0-B626-4945-98FB-B862178DA6DB}" type="slidenum">
              <a:rPr lang="en-US" smtClean="0"/>
              <a:pPr/>
              <a:t>‹#›</a:t>
            </a:fld>
            <a:endParaRPr lang="en-US" dirty="0"/>
          </a:p>
        </p:txBody>
      </p:sp>
      <p:pic>
        <p:nvPicPr>
          <p:cNvPr id="14" name="Picture 13" descr="NYC Accelerator Logo">
            <a:extLst>
              <a:ext uri="{FF2B5EF4-FFF2-40B4-BE49-F238E27FC236}">
                <a16:creationId xmlns:a16="http://schemas.microsoft.com/office/drawing/2014/main" id="{E6C01976-6DC3-4E1A-9D21-5147DB6C1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8" name="Google Shape;92;p18">
            <a:extLst>
              <a:ext uri="{FF2B5EF4-FFF2-40B4-BE49-F238E27FC236}">
                <a16:creationId xmlns:a16="http://schemas.microsoft.com/office/drawing/2014/main" id="{C1DB291E-3397-8E49-A20A-8D8F932853A2}"/>
              </a:ext>
            </a:extLst>
          </p:cNvPr>
          <p:cNvSpPr/>
          <p:nvPr userDrawn="1"/>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Tree>
    <p:extLst>
      <p:ext uri="{BB962C8B-B14F-4D97-AF65-F5344CB8AC3E}">
        <p14:creationId xmlns:p14="http://schemas.microsoft.com/office/powerpoint/2010/main" val="34496875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1026" name="Picture 2" descr="A picture of the top of a building with a cloudy sky in the background">
            <a:extLst>
              <a:ext uri="{FF2B5EF4-FFF2-40B4-BE49-F238E27FC236}">
                <a16:creationId xmlns:a16="http://schemas.microsoft.com/office/drawing/2014/main" id="{17209128-B25F-42A6-8751-47525B3BAA1C}"/>
              </a:ext>
            </a:extLst>
          </p:cNvPr>
          <p:cNvPicPr>
            <a:picLocks noChangeAspect="1" noChangeArrowheads="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0" y="0"/>
            <a:ext cx="12413420"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3" hasCustomPrompt="1"/>
          </p:nvPr>
        </p:nvSpPr>
        <p:spPr>
          <a:xfrm>
            <a:off x="1365250" y="952500"/>
            <a:ext cx="9683750" cy="4381500"/>
          </a:xfrm>
          <a:effectLst>
            <a:outerShdw blurRad="76200" dist="50800" dir="5400000" algn="ctr" rotWithShape="0">
              <a:srgbClr val="000000">
                <a:alpha val="43137"/>
              </a:srgbClr>
            </a:outerShdw>
          </a:effectLst>
        </p:spPr>
        <p:txBody>
          <a:bodyPr anchor="ctr">
            <a:noAutofit/>
          </a:bodyPr>
          <a:lstStyle>
            <a:lvl1pPr marL="346590" indent="-346590" algn="ctr">
              <a:buNone/>
              <a:tabLst/>
              <a:defRPr sz="3200" b="0" i="0" cap="none" baseline="0">
                <a:solidFill>
                  <a:schemeClr val="bg1"/>
                </a:solidFill>
                <a:effectLst/>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 "</a:t>
            </a:r>
          </a:p>
        </p:txBody>
      </p:sp>
    </p:spTree>
    <p:extLst>
      <p:ext uri="{BB962C8B-B14F-4D97-AF65-F5344CB8AC3E}">
        <p14:creationId xmlns:p14="http://schemas.microsoft.com/office/powerpoint/2010/main" val="35340353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3074" name="Picture 2" descr="Picture of the top of a building amid a clear blue sky">
            <a:extLst>
              <a:ext uri="{FF2B5EF4-FFF2-40B4-BE49-F238E27FC236}">
                <a16:creationId xmlns:a16="http://schemas.microsoft.com/office/drawing/2014/main" id="{31B29ABC-13D8-4CFA-847D-3075C856E496}"/>
              </a:ext>
            </a:extLst>
          </p:cNvPr>
          <p:cNvPicPr>
            <a:picLocks noChangeAspect="1" noChangeArrowheads="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3" hasCustomPrompt="1"/>
          </p:nvPr>
        </p:nvSpPr>
        <p:spPr>
          <a:xfrm>
            <a:off x="1365250" y="952500"/>
            <a:ext cx="9683750" cy="4381500"/>
          </a:xfrm>
          <a:effectLst>
            <a:outerShdw blurRad="76200" dist="50800" dir="5400000" algn="ctr" rotWithShape="0">
              <a:srgbClr val="000000">
                <a:alpha val="43137"/>
              </a:srgbClr>
            </a:outerShdw>
          </a:effectLst>
        </p:spPr>
        <p:txBody>
          <a:bodyPr anchor="ctr">
            <a:noAutofit/>
          </a:bodyPr>
          <a:lstStyle>
            <a:lvl1pPr marL="346590" indent="-346590" algn="ctr">
              <a:buNone/>
              <a:tabLst/>
              <a:defRPr sz="3200" b="0" i="0" cap="none" baseline="0">
                <a:solidFill>
                  <a:schemeClr val="bg1"/>
                </a:solidFill>
                <a:effectLst/>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a:t>
            </a:r>
          </a:p>
        </p:txBody>
      </p:sp>
    </p:spTree>
    <p:extLst>
      <p:ext uri="{BB962C8B-B14F-4D97-AF65-F5344CB8AC3E}">
        <p14:creationId xmlns:p14="http://schemas.microsoft.com/office/powerpoint/2010/main" val="39176919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5">
    <p:spTree>
      <p:nvGrpSpPr>
        <p:cNvPr id="1" name=""/>
        <p:cNvGrpSpPr/>
        <p:nvPr/>
      </p:nvGrpSpPr>
      <p:grpSpPr>
        <a:xfrm>
          <a:off x="0" y="0"/>
          <a:ext cx="0" cy="0"/>
          <a:chOff x="0" y="0"/>
          <a:chExt cx="0" cy="0"/>
        </a:xfrm>
      </p:grpSpPr>
      <p:pic>
        <p:nvPicPr>
          <p:cNvPr id="3" name="Picture 2" descr="Picture of the Manhattan skyline">
            <a:extLst>
              <a:ext uri="{FF2B5EF4-FFF2-40B4-BE49-F238E27FC236}">
                <a16:creationId xmlns:a16="http://schemas.microsoft.com/office/drawing/2014/main" id="{040BE1A4-DE0C-427F-99B6-6E195A8E98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Content Placeholder 6"/>
          <p:cNvSpPr>
            <a:spLocks noGrp="1"/>
          </p:cNvSpPr>
          <p:nvPr>
            <p:ph sz="quarter" idx="13" hasCustomPrompt="1"/>
          </p:nvPr>
        </p:nvSpPr>
        <p:spPr>
          <a:xfrm>
            <a:off x="1254125" y="1883526"/>
            <a:ext cx="9683750" cy="4381500"/>
          </a:xfrm>
          <a:effectLst>
            <a:outerShdw blurRad="76200" dist="50800" dir="5400000" algn="ctr" rotWithShape="0">
              <a:srgbClr val="000000">
                <a:alpha val="43137"/>
              </a:srgbClr>
            </a:outerShdw>
          </a:effectLst>
        </p:spPr>
        <p:txBody>
          <a:bodyPr anchor="ctr">
            <a:noAutofit/>
          </a:bodyPr>
          <a:lstStyle>
            <a:lvl1pPr marL="346590" indent="-346590" algn="ctr">
              <a:buNone/>
              <a:tabLst/>
              <a:defRPr sz="3200" b="0" i="0" cap="none" baseline="0">
                <a:solidFill>
                  <a:schemeClr val="bg1"/>
                </a:solidFill>
                <a:effectLst/>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 quote. Don’t forget the quote marks.”</a:t>
            </a:r>
          </a:p>
        </p:txBody>
      </p:sp>
    </p:spTree>
    <p:extLst>
      <p:ext uri="{BB962C8B-B14F-4D97-AF65-F5344CB8AC3E}">
        <p14:creationId xmlns:p14="http://schemas.microsoft.com/office/powerpoint/2010/main" val="20718841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A615-C07B-496D-BA1A-F7FFAD23F776}"/>
              </a:ext>
            </a:extLst>
          </p:cNvPr>
          <p:cNvSpPr>
            <a:spLocks noGrp="1"/>
          </p:cNvSpPr>
          <p:nvPr>
            <p:ph type="title"/>
          </p:nvPr>
        </p:nvSpPr>
        <p:spPr>
          <a:xfrm>
            <a:off x="838200" y="2888191"/>
            <a:ext cx="10515600" cy="863600"/>
          </a:xfrm>
        </p:spPr>
        <p:txBody>
          <a:bodyPr>
            <a:normAutofit/>
          </a:bodyPr>
          <a:lstStyle>
            <a:lvl1pPr>
              <a:defRPr sz="3600" cap="all" baseline="0">
                <a:solidFill>
                  <a:schemeClr val="bg1"/>
                </a:solidFill>
              </a:defRPr>
            </a:lvl1pPr>
          </a:lstStyle>
          <a:p>
            <a:r>
              <a:rPr lang="en-US"/>
              <a:t>Click to edit Master title style</a:t>
            </a:r>
          </a:p>
        </p:txBody>
      </p:sp>
      <p:sp>
        <p:nvSpPr>
          <p:cNvPr id="13" name="Text Placeholder 4">
            <a:extLst>
              <a:ext uri="{FF2B5EF4-FFF2-40B4-BE49-F238E27FC236}">
                <a16:creationId xmlns:a16="http://schemas.microsoft.com/office/drawing/2014/main" id="{8496A3F9-94B0-4389-86D6-B5C93708B093}"/>
              </a:ext>
            </a:extLst>
          </p:cNvPr>
          <p:cNvSpPr>
            <a:spLocks noGrp="1"/>
          </p:cNvSpPr>
          <p:nvPr>
            <p:ph type="body" sz="quarter" idx="12"/>
          </p:nvPr>
        </p:nvSpPr>
        <p:spPr>
          <a:xfrm>
            <a:off x="838200" y="2623473"/>
            <a:ext cx="4848605" cy="264718"/>
          </a:xfrm>
        </p:spPr>
        <p:txBody>
          <a:bodyPr anchor="ctr">
            <a:noAutofit/>
          </a:bodyPr>
          <a:lstStyle>
            <a:lvl1pPr marL="0" indent="0">
              <a:buNone/>
              <a:defRPr sz="1800" b="1" cap="none" baseline="0">
                <a:solidFill>
                  <a:schemeClr val="accent2"/>
                </a:solidFill>
              </a:defRPr>
            </a:lvl1pPr>
          </a:lstStyle>
          <a:p>
            <a:pPr lvl="0"/>
            <a:endParaRPr lang="en-US" dirty="0"/>
          </a:p>
        </p:txBody>
      </p:sp>
      <p:pic>
        <p:nvPicPr>
          <p:cNvPr id="7" name="Picture 6" descr="NYC Accelerator Logo">
            <a:extLst>
              <a:ext uri="{FF2B5EF4-FFF2-40B4-BE49-F238E27FC236}">
                <a16:creationId xmlns:a16="http://schemas.microsoft.com/office/drawing/2014/main" id="{4716FE41-7E87-4B57-8F44-F4EB67EAD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910" y="314797"/>
            <a:ext cx="1837688" cy="683620"/>
          </a:xfrm>
          <a:prstGeom prst="rect">
            <a:avLst/>
          </a:prstGeom>
        </p:spPr>
      </p:pic>
    </p:spTree>
    <p:extLst>
      <p:ext uri="{BB962C8B-B14F-4D97-AF65-F5344CB8AC3E}">
        <p14:creationId xmlns:p14="http://schemas.microsoft.com/office/powerpoint/2010/main" val="2750691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1F1420-B080-4B29-9B1F-2C8E0198C96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301EE10-5CC4-4BEF-91D7-37E87086271B}"/>
              </a:ext>
            </a:extLst>
          </p:cNvPr>
          <p:cNvSpPr>
            <a:spLocks noGrp="1"/>
          </p:cNvSpPr>
          <p:nvPr>
            <p:ph type="sldNum" sz="quarter" idx="11"/>
          </p:nvPr>
        </p:nvSpPr>
        <p:spPr/>
        <p:txBody>
          <a:bodyPr/>
          <a:lstStyle/>
          <a:p>
            <a:fld id="{066ED9E0-B626-4945-98FB-B862178DA6DB}" type="slidenum">
              <a:rPr lang="en-US" smtClean="0"/>
              <a:t>‹#›</a:t>
            </a:fld>
            <a:endParaRPr lang="en-US" dirty="0"/>
          </a:p>
        </p:txBody>
      </p:sp>
      <p:sp>
        <p:nvSpPr>
          <p:cNvPr id="5" name="Title 1">
            <a:extLst>
              <a:ext uri="{FF2B5EF4-FFF2-40B4-BE49-F238E27FC236}">
                <a16:creationId xmlns:a16="http://schemas.microsoft.com/office/drawing/2014/main" id="{EEBE1708-9C59-4342-9268-CA374790E7EB}"/>
              </a:ext>
            </a:extLst>
          </p:cNvPr>
          <p:cNvSpPr txBox="1">
            <a:spLocks/>
          </p:cNvSpPr>
          <p:nvPr userDrawn="1"/>
        </p:nvSpPr>
        <p:spPr>
          <a:xfrm>
            <a:off x="856767" y="379133"/>
            <a:ext cx="10515600" cy="1013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Ferry Black" panose="00000A00000000000000" pitchFamily="50" charset="0"/>
                <a:ea typeface="+mj-ea"/>
                <a:cs typeface="+mj-cs"/>
              </a:defRPr>
            </a:lvl1pPr>
          </a:lstStyle>
          <a:p>
            <a:r>
              <a:rPr lang="en-US" b="1" dirty="0">
                <a:latin typeface="Arial Black" panose="020B0A04020102020204" pitchFamily="34" charset="0"/>
                <a:cs typeface="Arial" panose="020B0604020202020204" pitchFamily="34" charset="0"/>
              </a:rPr>
              <a:t>Icon Gallery (for reference only)</a:t>
            </a:r>
          </a:p>
        </p:txBody>
      </p:sp>
      <p:sp>
        <p:nvSpPr>
          <p:cNvPr id="9" name="TextBox 8">
            <a:extLst>
              <a:ext uri="{FF2B5EF4-FFF2-40B4-BE49-F238E27FC236}">
                <a16:creationId xmlns:a16="http://schemas.microsoft.com/office/drawing/2014/main" id="{D09EA7B5-69C0-4DC1-A1C1-A0592A3311E1}"/>
              </a:ext>
            </a:extLst>
          </p:cNvPr>
          <p:cNvSpPr txBox="1"/>
          <p:nvPr userDrawn="1"/>
        </p:nvSpPr>
        <p:spPr>
          <a:xfrm>
            <a:off x="856767" y="1445359"/>
            <a:ext cx="3284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Program Icons</a:t>
            </a:r>
          </a:p>
        </p:txBody>
      </p:sp>
      <p:grpSp>
        <p:nvGrpSpPr>
          <p:cNvPr id="26" name="Google Shape;503;p39">
            <a:extLst>
              <a:ext uri="{FF2B5EF4-FFF2-40B4-BE49-F238E27FC236}">
                <a16:creationId xmlns:a16="http://schemas.microsoft.com/office/drawing/2014/main" id="{A4A50525-27FB-4B56-B0BD-F23C98FFDB2E}"/>
              </a:ext>
            </a:extLst>
          </p:cNvPr>
          <p:cNvGrpSpPr/>
          <p:nvPr userDrawn="1"/>
        </p:nvGrpSpPr>
        <p:grpSpPr>
          <a:xfrm>
            <a:off x="6939868" y="4696538"/>
            <a:ext cx="345971" cy="325505"/>
            <a:chOff x="5972700" y="2330200"/>
            <a:chExt cx="411625" cy="387275"/>
          </a:xfrm>
          <a:solidFill>
            <a:schemeClr val="tx1"/>
          </a:solidFill>
        </p:grpSpPr>
        <p:sp>
          <p:nvSpPr>
            <p:cNvPr id="27" name="Google Shape;504;p39">
              <a:extLst>
                <a:ext uri="{FF2B5EF4-FFF2-40B4-BE49-F238E27FC236}">
                  <a16:creationId xmlns:a16="http://schemas.microsoft.com/office/drawing/2014/main" id="{5759789C-7EA4-4B95-8C46-2910A02CC88B}"/>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grp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 name="Google Shape;505;p39">
              <a:extLst>
                <a:ext uri="{FF2B5EF4-FFF2-40B4-BE49-F238E27FC236}">
                  <a16:creationId xmlns:a16="http://schemas.microsoft.com/office/drawing/2014/main" id="{FB409CAE-CC24-496C-94F0-F1381DE37971}"/>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grp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pic>
        <p:nvPicPr>
          <p:cNvPr id="29" name="Picture 4" descr="Building Envelope Icon">
            <a:extLst>
              <a:ext uri="{FF2B5EF4-FFF2-40B4-BE49-F238E27FC236}">
                <a16:creationId xmlns:a16="http://schemas.microsoft.com/office/drawing/2014/main" id="{AB456868-C0A7-4A65-9DDB-A00BEFC3843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89380" y="323267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ost Savings Icon">
            <a:extLst>
              <a:ext uri="{FF2B5EF4-FFF2-40B4-BE49-F238E27FC236}">
                <a16:creationId xmlns:a16="http://schemas.microsoft.com/office/drawing/2014/main" id="{A5C56981-4596-4A8C-89FE-81424DE0D7E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758924" y="331923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Solar Energy Icon">
            <a:extLst>
              <a:ext uri="{FF2B5EF4-FFF2-40B4-BE49-F238E27FC236}">
                <a16:creationId xmlns:a16="http://schemas.microsoft.com/office/drawing/2014/main" id="{25BE8263-966B-4DAE-A0F0-46DED866293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949857" y="20321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Buildings Icon">
            <a:extLst>
              <a:ext uri="{FF2B5EF4-FFF2-40B4-BE49-F238E27FC236}">
                <a16:creationId xmlns:a16="http://schemas.microsoft.com/office/drawing/2014/main" id="{465A4A0C-F722-4490-8986-469A45BADD1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71477" y="4459718"/>
            <a:ext cx="914400" cy="914400"/>
          </a:xfrm>
          <a:prstGeom prst="rect">
            <a:avLst/>
          </a:prstGeom>
        </p:spPr>
      </p:pic>
      <p:pic>
        <p:nvPicPr>
          <p:cNvPr id="34" name="Picture 2" descr="Arrows">
            <a:extLst>
              <a:ext uri="{FF2B5EF4-FFF2-40B4-BE49-F238E27FC236}">
                <a16:creationId xmlns:a16="http://schemas.microsoft.com/office/drawing/2014/main" id="{54575AAD-7EC0-4935-8492-376511C74410}"/>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285688" y="448760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arge Building">
            <a:extLst>
              <a:ext uri="{FF2B5EF4-FFF2-40B4-BE49-F238E27FC236}">
                <a16:creationId xmlns:a16="http://schemas.microsoft.com/office/drawing/2014/main" id="{61CBC37F-B016-4604-AC79-27B2CA21068E}"/>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55631" y="199242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Small Building">
            <a:extLst>
              <a:ext uri="{FF2B5EF4-FFF2-40B4-BE49-F238E27FC236}">
                <a16:creationId xmlns:a16="http://schemas.microsoft.com/office/drawing/2014/main" id="{74480B3D-015D-4987-9E17-8A778E8B2B4F}"/>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895370" y="333206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O2 Emissions Icon">
            <a:extLst>
              <a:ext uri="{FF2B5EF4-FFF2-40B4-BE49-F238E27FC236}">
                <a16:creationId xmlns:a16="http://schemas.microsoft.com/office/drawing/2014/main" id="{52818712-3655-4255-AAF1-EE4D234625B0}"/>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337986" y="327476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ooling Icon">
            <a:extLst>
              <a:ext uri="{FF2B5EF4-FFF2-40B4-BE49-F238E27FC236}">
                <a16:creationId xmlns:a16="http://schemas.microsoft.com/office/drawing/2014/main" id="{7F7A32DE-95DE-4533-BFB2-42030FD273A5}"/>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2305566" y="2014771"/>
            <a:ext cx="914400" cy="914400"/>
          </a:xfrm>
          <a:prstGeom prst="rect">
            <a:avLst/>
          </a:prstGeom>
          <a:solidFill>
            <a:schemeClr val="bg1"/>
          </a:solidFill>
        </p:spPr>
      </p:pic>
      <p:pic>
        <p:nvPicPr>
          <p:cNvPr id="39" name="Picture 8" descr="Energy Savings Icon">
            <a:extLst>
              <a:ext uri="{FF2B5EF4-FFF2-40B4-BE49-F238E27FC236}">
                <a16:creationId xmlns:a16="http://schemas.microsoft.com/office/drawing/2014/main" id="{02543981-1F7E-4FCC-93CA-70380246B7EB}"/>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5017759" y="32828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Earth Icon">
            <a:extLst>
              <a:ext uri="{FF2B5EF4-FFF2-40B4-BE49-F238E27FC236}">
                <a16:creationId xmlns:a16="http://schemas.microsoft.com/office/drawing/2014/main" id="{1AFDDEC4-752F-484B-85D8-C6E6C6F66BF0}"/>
              </a:ext>
            </a:extLst>
          </p:cNvPr>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8949857" y="33029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Heating Icon">
            <a:extLst>
              <a:ext uri="{FF2B5EF4-FFF2-40B4-BE49-F238E27FC236}">
                <a16:creationId xmlns:a16="http://schemas.microsoft.com/office/drawing/2014/main" id="{4FA1C1CF-F7AB-475D-A8C6-7B5D4B8C52B4}"/>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970743" y="2025500"/>
            <a:ext cx="914400" cy="914400"/>
          </a:xfrm>
          <a:prstGeom prst="rect">
            <a:avLst/>
          </a:prstGeom>
          <a:solidFill>
            <a:schemeClr val="bg1"/>
          </a:solidFill>
        </p:spPr>
      </p:pic>
      <p:pic>
        <p:nvPicPr>
          <p:cNvPr id="42" name="Picture 16" descr="Lighting Icon">
            <a:extLst>
              <a:ext uri="{FF2B5EF4-FFF2-40B4-BE49-F238E27FC236}">
                <a16:creationId xmlns:a16="http://schemas.microsoft.com/office/drawing/2014/main" id="{BCCF7DBF-EFBA-42B1-817F-D2CAF247C6B2}"/>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5010946" y="197021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NYC Icon">
            <a:extLst>
              <a:ext uri="{FF2B5EF4-FFF2-40B4-BE49-F238E27FC236}">
                <a16:creationId xmlns:a16="http://schemas.microsoft.com/office/drawing/2014/main" id="{D9771950-3728-4685-8DD8-9D786C26905F}"/>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0206134" y="33029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Rebates Icon">
            <a:extLst>
              <a:ext uri="{FF2B5EF4-FFF2-40B4-BE49-F238E27FC236}">
                <a16:creationId xmlns:a16="http://schemas.microsoft.com/office/drawing/2014/main" id="{56A2B32C-6FE6-4912-9439-DEC754066DCB}"/>
              </a:ext>
            </a:extLst>
          </p:cNvP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650720" y="326150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2" descr="Renewable Energy Icon">
            <a:extLst>
              <a:ext uri="{FF2B5EF4-FFF2-40B4-BE49-F238E27FC236}">
                <a16:creationId xmlns:a16="http://schemas.microsoft.com/office/drawing/2014/main" id="{9D84C4EC-4A8C-4AB8-9ED8-7FAE674C20BD}"/>
              </a:ext>
            </a:extLst>
          </p:cNvPr>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7621608" y="203323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descr="Ventilation Icon">
            <a:extLst>
              <a:ext uri="{FF2B5EF4-FFF2-40B4-BE49-F238E27FC236}">
                <a16:creationId xmlns:a16="http://schemas.microsoft.com/office/drawing/2014/main" id="{33F6F5C4-D529-49A6-B1D8-6E74EB6DA365}"/>
              </a:ext>
            </a:extLst>
          </p:cNvPr>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6337986" y="20309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Water Icon">
            <a:extLst>
              <a:ext uri="{FF2B5EF4-FFF2-40B4-BE49-F238E27FC236}">
                <a16:creationId xmlns:a16="http://schemas.microsoft.com/office/drawing/2014/main" id="{82AD37E0-9A65-4538-BBAB-EF5A9BD51A1B}"/>
              </a:ext>
            </a:extLst>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699868" y="20177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For All Icon">
            <a:extLst>
              <a:ext uri="{FF2B5EF4-FFF2-40B4-BE49-F238E27FC236}">
                <a16:creationId xmlns:a16="http://schemas.microsoft.com/office/drawing/2014/main" id="{DAD12671-217E-4D7F-8B0F-A7043E147B8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716454" y="4584341"/>
            <a:ext cx="914400" cy="698500"/>
          </a:xfrm>
          <a:prstGeom prst="rect">
            <a:avLst/>
          </a:prstGeom>
        </p:spPr>
      </p:pic>
      <p:pic>
        <p:nvPicPr>
          <p:cNvPr id="6" name="Picture 5" descr="Building Grade Icon">
            <a:extLst>
              <a:ext uri="{FF2B5EF4-FFF2-40B4-BE49-F238E27FC236}">
                <a16:creationId xmlns:a16="http://schemas.microsoft.com/office/drawing/2014/main" id="{31FDAFC4-0E5D-49B2-84F6-5CFC48ECCDCB}"/>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093107" y="4360073"/>
            <a:ext cx="831989" cy="1061679"/>
          </a:xfrm>
          <a:prstGeom prst="rect">
            <a:avLst/>
          </a:prstGeom>
        </p:spPr>
      </p:pic>
    </p:spTree>
    <p:extLst>
      <p:ext uri="{BB962C8B-B14F-4D97-AF65-F5344CB8AC3E}">
        <p14:creationId xmlns:p14="http://schemas.microsoft.com/office/powerpoint/2010/main" val="577943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1F1420-B080-4B29-9B1F-2C8E0198C96C}"/>
              </a:ext>
            </a:extLst>
          </p:cNvPr>
          <p:cNvSpPr>
            <a:spLocks noGrp="1"/>
          </p:cNvSpPr>
          <p:nvPr>
            <p:ph type="ftr" sz="quarter"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6301EE10-5CC4-4BEF-91D7-37E87086271B}"/>
              </a:ext>
            </a:extLst>
          </p:cNvPr>
          <p:cNvSpPr>
            <a:spLocks noGrp="1"/>
          </p:cNvSpPr>
          <p:nvPr>
            <p:ph type="sldNum" sz="quarter" idx="11"/>
          </p:nvPr>
        </p:nvSpPr>
        <p:spPr/>
        <p:txBody>
          <a:bodyPr/>
          <a:lstStyle/>
          <a:p>
            <a:fld id="{066ED9E0-B626-4945-98FB-B862178DA6DB}" type="slidenum">
              <a:rPr lang="en-US" smtClean="0"/>
              <a:t>‹#›</a:t>
            </a:fld>
            <a:endParaRPr lang="en-US" dirty="0"/>
          </a:p>
        </p:txBody>
      </p:sp>
      <p:sp>
        <p:nvSpPr>
          <p:cNvPr id="9" name="TextBox 8">
            <a:extLst>
              <a:ext uri="{FF2B5EF4-FFF2-40B4-BE49-F238E27FC236}">
                <a16:creationId xmlns:a16="http://schemas.microsoft.com/office/drawing/2014/main" id="{D09EA7B5-69C0-4DC1-A1C1-A0592A3311E1}"/>
              </a:ext>
            </a:extLst>
          </p:cNvPr>
          <p:cNvSpPr txBox="1"/>
          <p:nvPr userDrawn="1"/>
        </p:nvSpPr>
        <p:spPr>
          <a:xfrm>
            <a:off x="856767" y="1445359"/>
            <a:ext cx="3284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Marketing Icons</a:t>
            </a:r>
          </a:p>
        </p:txBody>
      </p:sp>
      <p:pic>
        <p:nvPicPr>
          <p:cNvPr id="32" name="Graphic 31" descr="Target Audience">
            <a:extLst>
              <a:ext uri="{FF2B5EF4-FFF2-40B4-BE49-F238E27FC236}">
                <a16:creationId xmlns:a16="http://schemas.microsoft.com/office/drawing/2014/main" id="{DF4F275A-3F18-4AF4-9C95-15BDDAE724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79411" y="2194266"/>
            <a:ext cx="914400" cy="914400"/>
          </a:xfrm>
          <a:prstGeom prst="rect">
            <a:avLst/>
          </a:prstGeom>
        </p:spPr>
      </p:pic>
      <p:pic>
        <p:nvPicPr>
          <p:cNvPr id="54" name="Graphic 53" descr="Marketing">
            <a:extLst>
              <a:ext uri="{FF2B5EF4-FFF2-40B4-BE49-F238E27FC236}">
                <a16:creationId xmlns:a16="http://schemas.microsoft.com/office/drawing/2014/main" id="{2EE8E1CA-DAF9-44E1-9488-973E563C05A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39608" y="2205392"/>
            <a:ext cx="914400" cy="914400"/>
          </a:xfrm>
          <a:prstGeom prst="rect">
            <a:avLst/>
          </a:prstGeom>
        </p:spPr>
      </p:pic>
      <p:pic>
        <p:nvPicPr>
          <p:cNvPr id="55" name="Graphic 54" descr="Head with gears">
            <a:extLst>
              <a:ext uri="{FF2B5EF4-FFF2-40B4-BE49-F238E27FC236}">
                <a16:creationId xmlns:a16="http://schemas.microsoft.com/office/drawing/2014/main" id="{D71D08DD-9480-45D4-AFC3-4EB53802018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7577" y="2104842"/>
            <a:ext cx="914400" cy="914400"/>
          </a:xfrm>
          <a:prstGeom prst="rect">
            <a:avLst/>
          </a:prstGeom>
        </p:spPr>
      </p:pic>
      <p:pic>
        <p:nvPicPr>
          <p:cNvPr id="56" name="Graphic 55" descr="Research">
            <a:extLst>
              <a:ext uri="{FF2B5EF4-FFF2-40B4-BE49-F238E27FC236}">
                <a16:creationId xmlns:a16="http://schemas.microsoft.com/office/drawing/2014/main" id="{6639B153-04F1-43BC-AE83-9A6D324DA406}"/>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51553" y="2171910"/>
            <a:ext cx="914400" cy="914400"/>
          </a:xfrm>
          <a:prstGeom prst="rect">
            <a:avLst/>
          </a:prstGeom>
        </p:spPr>
      </p:pic>
      <p:pic>
        <p:nvPicPr>
          <p:cNvPr id="57" name="Graphic 56" descr="Ribbon">
            <a:extLst>
              <a:ext uri="{FF2B5EF4-FFF2-40B4-BE49-F238E27FC236}">
                <a16:creationId xmlns:a16="http://schemas.microsoft.com/office/drawing/2014/main" id="{D6499843-423D-44CB-AF37-5000435A1F31}"/>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267646" y="2127198"/>
            <a:ext cx="914400" cy="914400"/>
          </a:xfrm>
          <a:prstGeom prst="rect">
            <a:avLst/>
          </a:prstGeom>
        </p:spPr>
      </p:pic>
      <p:pic>
        <p:nvPicPr>
          <p:cNvPr id="58" name="Graphic 57" descr="Recognition">
            <a:extLst>
              <a:ext uri="{FF2B5EF4-FFF2-40B4-BE49-F238E27FC236}">
                <a16:creationId xmlns:a16="http://schemas.microsoft.com/office/drawing/2014/main" id="{29524B65-986C-493A-9F3C-6AB246D6E1CA}"/>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995615" y="2194266"/>
            <a:ext cx="914400" cy="914400"/>
          </a:xfrm>
          <a:prstGeom prst="rect">
            <a:avLst/>
          </a:prstGeom>
        </p:spPr>
      </p:pic>
      <p:pic>
        <p:nvPicPr>
          <p:cNvPr id="59" name="Graphic 58" descr="Receiver">
            <a:extLst>
              <a:ext uri="{FF2B5EF4-FFF2-40B4-BE49-F238E27FC236}">
                <a16:creationId xmlns:a16="http://schemas.microsoft.com/office/drawing/2014/main" id="{7C06FA50-CDCC-494B-A268-564CE59A5242}"/>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71537" y="3220343"/>
            <a:ext cx="914400" cy="914400"/>
          </a:xfrm>
          <a:prstGeom prst="rect">
            <a:avLst/>
          </a:prstGeom>
        </p:spPr>
      </p:pic>
      <p:pic>
        <p:nvPicPr>
          <p:cNvPr id="60" name="Graphic 59" descr="Chat bubble">
            <a:extLst>
              <a:ext uri="{FF2B5EF4-FFF2-40B4-BE49-F238E27FC236}">
                <a16:creationId xmlns:a16="http://schemas.microsoft.com/office/drawing/2014/main" id="{449C5642-7F5B-4F88-8B7A-C2B9788C4187}"/>
              </a:ext>
            </a:extLst>
          </p:cNvPr>
          <p:cNvPicPr>
            <a:picLocks noChangeAspect="1"/>
          </p:cNvPicPr>
          <p:nvPr userDrawn="1"/>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166662" y="3306413"/>
            <a:ext cx="914400" cy="914400"/>
          </a:xfrm>
          <a:prstGeom prst="rect">
            <a:avLst/>
          </a:prstGeom>
        </p:spPr>
      </p:pic>
      <p:pic>
        <p:nvPicPr>
          <p:cNvPr id="61" name="Graphic 60" descr="Map with pin">
            <a:extLst>
              <a:ext uri="{FF2B5EF4-FFF2-40B4-BE49-F238E27FC236}">
                <a16:creationId xmlns:a16="http://schemas.microsoft.com/office/drawing/2014/main" id="{DDCCBCBF-3C6F-4A54-98BA-AB99B5B1F860}"/>
              </a:ext>
            </a:extLst>
          </p:cNvPr>
          <p:cNvPicPr>
            <a:picLocks noChangeAspect="1"/>
          </p:cNvPicPr>
          <p:nvPr userDrawn="1"/>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362521" y="3234688"/>
            <a:ext cx="914400" cy="914400"/>
          </a:xfrm>
          <a:prstGeom prst="rect">
            <a:avLst/>
          </a:prstGeom>
        </p:spPr>
      </p:pic>
      <p:pic>
        <p:nvPicPr>
          <p:cNvPr id="62" name="Graphic 61" descr="Pyramid with levels">
            <a:extLst>
              <a:ext uri="{FF2B5EF4-FFF2-40B4-BE49-F238E27FC236}">
                <a16:creationId xmlns:a16="http://schemas.microsoft.com/office/drawing/2014/main" id="{1DBA7B6E-1F5E-4403-9815-C944A2D11FE2}"/>
              </a:ext>
            </a:extLst>
          </p:cNvPr>
          <p:cNvPicPr>
            <a:picLocks noChangeAspect="1"/>
          </p:cNvPicPr>
          <p:nvPr userDrawn="1"/>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539677" y="2104842"/>
            <a:ext cx="914400" cy="914400"/>
          </a:xfrm>
          <a:prstGeom prst="rect">
            <a:avLst/>
          </a:prstGeom>
        </p:spPr>
      </p:pic>
      <p:pic>
        <p:nvPicPr>
          <p:cNvPr id="63" name="Graphic 62" descr="Thumbs up sign">
            <a:extLst>
              <a:ext uri="{FF2B5EF4-FFF2-40B4-BE49-F238E27FC236}">
                <a16:creationId xmlns:a16="http://schemas.microsoft.com/office/drawing/2014/main" id="{366CB118-F877-44C0-AFD1-EFAC0EB99D52}"/>
              </a:ext>
            </a:extLst>
          </p:cNvPr>
          <p:cNvPicPr>
            <a:picLocks noChangeAspect="1"/>
          </p:cNvPicPr>
          <p:nvPr userDrawn="1"/>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098851" y="3277723"/>
            <a:ext cx="914400" cy="914400"/>
          </a:xfrm>
          <a:prstGeom prst="rect">
            <a:avLst/>
          </a:prstGeom>
        </p:spPr>
      </p:pic>
      <p:pic>
        <p:nvPicPr>
          <p:cNvPr id="64" name="Graphic 63" descr="Laptop">
            <a:extLst>
              <a:ext uri="{FF2B5EF4-FFF2-40B4-BE49-F238E27FC236}">
                <a16:creationId xmlns:a16="http://schemas.microsoft.com/office/drawing/2014/main" id="{0A57A44A-1AD3-41C8-B08C-567A18D51641}"/>
              </a:ext>
            </a:extLst>
          </p:cNvPr>
          <p:cNvPicPr>
            <a:picLocks noChangeAspect="1"/>
          </p:cNvPicPr>
          <p:nvPr userDrawn="1"/>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3436731" y="3320760"/>
            <a:ext cx="914400" cy="914400"/>
          </a:xfrm>
          <a:prstGeom prst="rect">
            <a:avLst/>
          </a:prstGeom>
        </p:spPr>
      </p:pic>
      <p:pic>
        <p:nvPicPr>
          <p:cNvPr id="65" name="Graphic 64" descr="Smart Phone">
            <a:extLst>
              <a:ext uri="{FF2B5EF4-FFF2-40B4-BE49-F238E27FC236}">
                <a16:creationId xmlns:a16="http://schemas.microsoft.com/office/drawing/2014/main" id="{11FD90EE-3936-4997-8B00-BAC125E75D55}"/>
              </a:ext>
            </a:extLst>
          </p:cNvPr>
          <p:cNvPicPr>
            <a:picLocks noChangeAspect="1"/>
          </p:cNvPicPr>
          <p:nvPr userDrawn="1"/>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707867" y="3249033"/>
            <a:ext cx="914400" cy="914400"/>
          </a:xfrm>
          <a:prstGeom prst="rect">
            <a:avLst/>
          </a:prstGeom>
        </p:spPr>
      </p:pic>
      <p:pic>
        <p:nvPicPr>
          <p:cNvPr id="66" name="Graphic 65" descr="Tools">
            <a:extLst>
              <a:ext uri="{FF2B5EF4-FFF2-40B4-BE49-F238E27FC236}">
                <a16:creationId xmlns:a16="http://schemas.microsoft.com/office/drawing/2014/main" id="{ECE1B638-31BB-468B-ABB4-DD32B9368BE6}"/>
              </a:ext>
            </a:extLst>
          </p:cNvPr>
          <p:cNvPicPr>
            <a:picLocks noChangeAspect="1"/>
          </p:cNvPicPr>
          <p:nvPr userDrawn="1"/>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811708" y="2104842"/>
            <a:ext cx="914400" cy="914400"/>
          </a:xfrm>
          <a:prstGeom prst="rect">
            <a:avLst/>
          </a:prstGeom>
        </p:spPr>
      </p:pic>
      <p:pic>
        <p:nvPicPr>
          <p:cNvPr id="67" name="Graphic 66" descr="Email">
            <a:extLst>
              <a:ext uri="{FF2B5EF4-FFF2-40B4-BE49-F238E27FC236}">
                <a16:creationId xmlns:a16="http://schemas.microsoft.com/office/drawing/2014/main" id="{83959FD4-9915-4C5C-A2E7-748F5F032A2D}"/>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61561" y="3292068"/>
            <a:ext cx="914400" cy="914400"/>
          </a:xfrm>
          <a:prstGeom prst="rect">
            <a:avLst/>
          </a:prstGeom>
        </p:spPr>
      </p:pic>
      <p:pic>
        <p:nvPicPr>
          <p:cNvPr id="68" name="Graphic 67" descr="Upward trend">
            <a:extLst>
              <a:ext uri="{FF2B5EF4-FFF2-40B4-BE49-F238E27FC236}">
                <a16:creationId xmlns:a16="http://schemas.microsoft.com/office/drawing/2014/main" id="{F73D0FDE-ED70-47D2-AAAF-66ED19AB6265}"/>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4285" y="3263378"/>
            <a:ext cx="914400" cy="914400"/>
          </a:xfrm>
          <a:prstGeom prst="rect">
            <a:avLst/>
          </a:prstGeom>
        </p:spPr>
      </p:pic>
      <p:pic>
        <p:nvPicPr>
          <p:cNvPr id="69" name="Graphic 68" descr="Bullseye">
            <a:extLst>
              <a:ext uri="{FF2B5EF4-FFF2-40B4-BE49-F238E27FC236}">
                <a16:creationId xmlns:a16="http://schemas.microsoft.com/office/drawing/2014/main" id="{32812E88-C55C-4D26-BEC3-DE6D666B08E0}"/>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5723584" y="2149554"/>
            <a:ext cx="914400" cy="914400"/>
          </a:xfrm>
          <a:prstGeom prst="rect">
            <a:avLst/>
          </a:prstGeom>
        </p:spPr>
      </p:pic>
      <p:pic>
        <p:nvPicPr>
          <p:cNvPr id="70" name="Graphic 69" descr="Connections">
            <a:extLst>
              <a:ext uri="{FF2B5EF4-FFF2-40B4-BE49-F238E27FC236}">
                <a16:creationId xmlns:a16="http://schemas.microsoft.com/office/drawing/2014/main" id="{421E82FC-E13F-4632-9107-9232395313DC}"/>
              </a:ext>
            </a:extLst>
          </p:cNvPr>
          <p:cNvPicPr>
            <a:picLocks noChangeAspect="1"/>
          </p:cNvPicPr>
          <p:nvPr userDrawn="1"/>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0915167" y="3263378"/>
            <a:ext cx="914400" cy="914400"/>
          </a:xfrm>
          <a:prstGeom prst="rect">
            <a:avLst/>
          </a:prstGeom>
        </p:spPr>
      </p:pic>
      <p:pic>
        <p:nvPicPr>
          <p:cNvPr id="71" name="Graphic 70" descr="Presentation">
            <a:extLst>
              <a:ext uri="{FF2B5EF4-FFF2-40B4-BE49-F238E27FC236}">
                <a16:creationId xmlns:a16="http://schemas.microsoft.com/office/drawing/2014/main" id="{44DEAAD7-1DEA-4E65-AE8B-6963B1767B4F}"/>
              </a:ext>
            </a:extLst>
          </p:cNvPr>
          <p:cNvPicPr>
            <a:picLocks noChangeAspect="1"/>
          </p:cNvPicPr>
          <p:nvPr userDrawn="1"/>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3537153" y="4465188"/>
            <a:ext cx="914400" cy="914400"/>
          </a:xfrm>
          <a:prstGeom prst="rect">
            <a:avLst/>
          </a:prstGeom>
        </p:spPr>
      </p:pic>
      <p:pic>
        <p:nvPicPr>
          <p:cNvPr id="72" name="Graphic 71" descr="Classroom">
            <a:extLst>
              <a:ext uri="{FF2B5EF4-FFF2-40B4-BE49-F238E27FC236}">
                <a16:creationId xmlns:a16="http://schemas.microsoft.com/office/drawing/2014/main" id="{D16C28B0-38E1-417C-B9B2-B342B1FDE78C}"/>
              </a:ext>
            </a:extLst>
          </p:cNvPr>
          <p:cNvPicPr>
            <a:picLocks noChangeAspect="1"/>
          </p:cNvPicPr>
          <p:nvPr userDrawn="1"/>
        </p:nvPicPr>
        <p:blipFill>
          <a:blip r:embed="rId40">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216515" y="4457382"/>
            <a:ext cx="914400" cy="914400"/>
          </a:xfrm>
          <a:prstGeom prst="rect">
            <a:avLst/>
          </a:prstGeom>
        </p:spPr>
      </p:pic>
      <p:pic>
        <p:nvPicPr>
          <p:cNvPr id="73" name="Graphic 72" descr="Users">
            <a:extLst>
              <a:ext uri="{FF2B5EF4-FFF2-40B4-BE49-F238E27FC236}">
                <a16:creationId xmlns:a16="http://schemas.microsoft.com/office/drawing/2014/main" id="{92997C99-8494-4032-AAD4-777E100188E7}"/>
              </a:ext>
            </a:extLst>
          </p:cNvPr>
          <p:cNvPicPr>
            <a:picLocks noChangeAspect="1"/>
          </p:cNvPicPr>
          <p:nvPr userDrawn="1"/>
        </p:nvPicPr>
        <p:blipFill>
          <a:blip r:embed="rId42">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955646" y="4465188"/>
            <a:ext cx="914400" cy="914400"/>
          </a:xfrm>
          <a:prstGeom prst="rect">
            <a:avLst/>
          </a:prstGeom>
        </p:spPr>
      </p:pic>
      <p:sp>
        <p:nvSpPr>
          <p:cNvPr id="31" name="Title 1">
            <a:extLst>
              <a:ext uri="{FF2B5EF4-FFF2-40B4-BE49-F238E27FC236}">
                <a16:creationId xmlns:a16="http://schemas.microsoft.com/office/drawing/2014/main" id="{20413132-B406-4971-A0FA-BE8FA398F839}"/>
              </a:ext>
            </a:extLst>
          </p:cNvPr>
          <p:cNvSpPr txBox="1">
            <a:spLocks/>
          </p:cNvSpPr>
          <p:nvPr userDrawn="1"/>
        </p:nvSpPr>
        <p:spPr>
          <a:xfrm>
            <a:off x="856767" y="379133"/>
            <a:ext cx="10515600" cy="1013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Ferry Black" panose="00000A00000000000000" pitchFamily="50" charset="0"/>
                <a:ea typeface="+mj-ea"/>
                <a:cs typeface="+mj-cs"/>
              </a:defRPr>
            </a:lvl1pPr>
          </a:lstStyle>
          <a:p>
            <a:r>
              <a:rPr lang="en-US" b="1" dirty="0">
                <a:latin typeface="Arial Black" panose="020B0A04020102020204" pitchFamily="34" charset="0"/>
                <a:cs typeface="Arial" panose="020B0604020202020204" pitchFamily="34" charset="0"/>
              </a:rPr>
              <a:t>Icon Gallery (for reference only)</a:t>
            </a:r>
          </a:p>
        </p:txBody>
      </p:sp>
    </p:spTree>
    <p:extLst>
      <p:ext uri="{BB962C8B-B14F-4D97-AF65-F5344CB8AC3E}">
        <p14:creationId xmlns:p14="http://schemas.microsoft.com/office/powerpoint/2010/main" val="1080971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878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3" name="Picture 2" descr="Picture of a typical NYC street featuring pedestrians walking down a sidewalk under a subway underpass">
            <a:extLst>
              <a:ext uri="{FF2B5EF4-FFF2-40B4-BE49-F238E27FC236}">
                <a16:creationId xmlns:a16="http://schemas.microsoft.com/office/drawing/2014/main" id="{E7670666-DE30-46AF-B4D4-0837A001CC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23721" y="205740"/>
            <a:ext cx="6488448"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2665643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5" name="Picture 4" descr="Picture of an NYC apartment building showing AC units in the windows and fire escapes">
            <a:extLst>
              <a:ext uri="{FF2B5EF4-FFF2-40B4-BE49-F238E27FC236}">
                <a16:creationId xmlns:a16="http://schemas.microsoft.com/office/drawing/2014/main" id="{ADDEE4A4-1E8D-4AA9-A3C6-8211D618C7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86400" y="205740"/>
            <a:ext cx="6499777"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143482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Picture of solar panels on a roof in NYC">
            <a:extLst>
              <a:ext uri="{FF2B5EF4-FFF2-40B4-BE49-F238E27FC236}">
                <a16:creationId xmlns:a16="http://schemas.microsoft.com/office/drawing/2014/main" id="{F2A3A00A-EE98-404E-A0A6-14664FF87F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5393091" y="205740"/>
            <a:ext cx="6630960"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1061230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5523" y="301647"/>
            <a:ext cx="1618923" cy="602238"/>
          </a:xfrm>
          <a:prstGeom prst="rect">
            <a:avLst/>
          </a:prstGeom>
        </p:spPr>
      </p:pic>
      <p:pic>
        <p:nvPicPr>
          <p:cNvPr id="6" name="Picture 5" descr="Picture of a building facade ">
            <a:extLst>
              <a:ext uri="{FF2B5EF4-FFF2-40B4-BE49-F238E27FC236}">
                <a16:creationId xmlns:a16="http://schemas.microsoft.com/office/drawing/2014/main" id="{687240F1-9DA7-4B5B-B6D8-053B378648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9968" y="172617"/>
            <a:ext cx="6630959" cy="6512767"/>
          </a:xfrm>
          <a:prstGeom prst="rect">
            <a:avLst/>
          </a:prstGeom>
        </p:spPr>
      </p:pic>
    </p:spTree>
    <p:extLst>
      <p:ext uri="{BB962C8B-B14F-4D97-AF65-F5344CB8AC3E}">
        <p14:creationId xmlns:p14="http://schemas.microsoft.com/office/powerpoint/2010/main" val="3109720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3" name="Picture 2" descr="Picture of solar panels on a roof in NYC">
            <a:extLst>
              <a:ext uri="{FF2B5EF4-FFF2-40B4-BE49-F238E27FC236}">
                <a16:creationId xmlns:a16="http://schemas.microsoft.com/office/drawing/2014/main" id="{F2A3A00A-EE98-404E-A0A6-14664FF87F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393091" y="205740"/>
            <a:ext cx="6630960"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2171102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5" name="Picture 4" descr="Picture of the NYC skyline from the perspective of Chinatown">
            <a:extLst>
              <a:ext uri="{FF2B5EF4-FFF2-40B4-BE49-F238E27FC236}">
                <a16:creationId xmlns:a16="http://schemas.microsoft.com/office/drawing/2014/main" id="{BF80349F-4B51-4592-89D8-5D2318BE06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93091" y="205740"/>
            <a:ext cx="6630960" cy="6446520"/>
          </a:xfrm>
          <a:prstGeom prst="rect">
            <a:avLst/>
          </a:prstGeom>
        </p:spPr>
      </p:pic>
    </p:spTree>
    <p:extLst>
      <p:ext uri="{BB962C8B-B14F-4D97-AF65-F5344CB8AC3E}">
        <p14:creationId xmlns:p14="http://schemas.microsoft.com/office/powerpoint/2010/main" val="2089597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3" name="Picture 2" descr="Picture of a boiler and a meter">
            <a:extLst>
              <a:ext uri="{FF2B5EF4-FFF2-40B4-BE49-F238E27FC236}">
                <a16:creationId xmlns:a16="http://schemas.microsoft.com/office/drawing/2014/main" id="{C2960032-A9D0-45FE-ABA6-13EA88FCFC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3090" y="205740"/>
            <a:ext cx="6630961"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3135828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7">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6" name="Picture 5" descr="Picture of the Manhattan skyline from the perspective of northern Manhattan">
            <a:extLst>
              <a:ext uri="{FF2B5EF4-FFF2-40B4-BE49-F238E27FC236}">
                <a16:creationId xmlns:a16="http://schemas.microsoft.com/office/drawing/2014/main" id="{B495B90C-95D7-43AC-A5C6-F21BEA9131E8}"/>
              </a:ext>
            </a:extLst>
          </p:cNvPr>
          <p:cNvPicPr>
            <a:picLocks noChangeAspect="1"/>
          </p:cNvPicPr>
          <p:nvPr/>
        </p:nvPicPr>
        <p:blipFill>
          <a:blip r:embed="rId3" cstate="email">
            <a:alphaModFix/>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7673549" y="148684"/>
            <a:ext cx="4381500" cy="6560633"/>
          </a:xfrm>
          <a:prstGeom prst="rect">
            <a:avLst/>
          </a:prstGeom>
        </p:spPr>
      </p:pic>
    </p:spTree>
    <p:extLst>
      <p:ext uri="{BB962C8B-B14F-4D97-AF65-F5344CB8AC3E}">
        <p14:creationId xmlns:p14="http://schemas.microsoft.com/office/powerpoint/2010/main" val="1284402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8">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3" name="Picture 2" descr="Picture of a building facade">
            <a:extLst>
              <a:ext uri="{FF2B5EF4-FFF2-40B4-BE49-F238E27FC236}">
                <a16:creationId xmlns:a16="http://schemas.microsoft.com/office/drawing/2014/main" id="{C30F88B5-C532-4B95-AC0A-5813D40B25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73547" y="205740"/>
            <a:ext cx="4381501" cy="6446520"/>
          </a:xfrm>
          <a:prstGeom prst="rect">
            <a:avLst/>
          </a:prstGeom>
        </p:spPr>
      </p:pic>
    </p:spTree>
    <p:extLst>
      <p:ext uri="{BB962C8B-B14F-4D97-AF65-F5344CB8AC3E}">
        <p14:creationId xmlns:p14="http://schemas.microsoft.com/office/powerpoint/2010/main" val="2866299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9">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6" name="Picture 5" descr="Picture of a lion statue outside of a brick building. Picture also shows HVAC fans on the exterior of the building.">
            <a:extLst>
              <a:ext uri="{FF2B5EF4-FFF2-40B4-BE49-F238E27FC236}">
                <a16:creationId xmlns:a16="http://schemas.microsoft.com/office/drawing/2014/main" id="{B87E4040-B319-4C5A-BAB3-09B3ABCDB8B9}"/>
              </a:ext>
            </a:extLst>
          </p:cNvPr>
          <p:cNvPicPr>
            <a:picLocks noChangeAspect="1"/>
          </p:cNvPicPr>
          <p:nvPr/>
        </p:nvPicPr>
        <p:blipFill rotWithShape="1">
          <a:blip r:embed="rId3"/>
          <a:srcRect l="5192" t="228" r="49339" b="-228"/>
          <a:stretch/>
        </p:blipFill>
        <p:spPr>
          <a:xfrm>
            <a:off x="7625502" y="209858"/>
            <a:ext cx="4395019" cy="6456416"/>
          </a:xfrm>
          <a:prstGeom prst="rect">
            <a:avLst/>
          </a:prstGeom>
        </p:spPr>
      </p:pic>
    </p:spTree>
    <p:extLst>
      <p:ext uri="{BB962C8B-B14F-4D97-AF65-F5344CB8AC3E}">
        <p14:creationId xmlns:p14="http://schemas.microsoft.com/office/powerpoint/2010/main" val="3868811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10">
    <p:spTree>
      <p:nvGrpSpPr>
        <p:cNvPr id="1" name=""/>
        <p:cNvGrpSpPr/>
        <p:nvPr/>
      </p:nvGrpSpPr>
      <p:grpSpPr>
        <a:xfrm>
          <a:off x="0" y="0"/>
          <a:ext cx="0" cy="0"/>
          <a:chOff x="0" y="0"/>
          <a:chExt cx="0" cy="0"/>
        </a:xfrm>
      </p:grpSpPr>
      <p:pic>
        <p:nvPicPr>
          <p:cNvPr id="3" name="Picture 2" descr="Picture of a boiler and meter">
            <a:extLst>
              <a:ext uri="{FF2B5EF4-FFF2-40B4-BE49-F238E27FC236}">
                <a16:creationId xmlns:a16="http://schemas.microsoft.com/office/drawing/2014/main" id="{0A1C1651-5B55-4EA6-90AB-F51EDF8F51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73545" y="205741"/>
            <a:ext cx="4381503" cy="6446519"/>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201984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11">
    <p:spTree>
      <p:nvGrpSpPr>
        <p:cNvPr id="1" name=""/>
        <p:cNvGrpSpPr/>
        <p:nvPr/>
      </p:nvGrpSpPr>
      <p:grpSpPr>
        <a:xfrm>
          <a:off x="0" y="0"/>
          <a:ext cx="0" cy="0"/>
          <a:chOff x="0" y="0"/>
          <a:chExt cx="0" cy="0"/>
        </a:xfrm>
      </p:grpSpPr>
      <p:pic>
        <p:nvPicPr>
          <p:cNvPr id="3" name="Picture 2" descr="Picture of building facades as a pedestrian walks down a snowy street in Harlem&#10;">
            <a:extLst>
              <a:ext uri="{FF2B5EF4-FFF2-40B4-BE49-F238E27FC236}">
                <a16:creationId xmlns:a16="http://schemas.microsoft.com/office/drawing/2014/main" id="{90FE8BC4-2799-4911-91EB-3F95A7FB55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73544" y="205740"/>
            <a:ext cx="4381503"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r>
              <a:rPr lang="en-US"/>
              <a:t>Click to edit Master text styles</a:t>
            </a:r>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3347825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ivider Slide_Teal">
    <p:bg>
      <p:bgPr>
        <a:solidFill>
          <a:schemeClr val="accent2"/>
        </a:solidFill>
        <a:effectLst/>
      </p:bgPr>
    </p:bg>
    <p:spTree>
      <p:nvGrpSpPr>
        <p:cNvPr id="1" name=""/>
        <p:cNvGrpSpPr/>
        <p:nvPr/>
      </p:nvGrpSpPr>
      <p:grpSpPr>
        <a:xfrm>
          <a:off x="0" y="0"/>
          <a:ext cx="0" cy="0"/>
          <a:chOff x="0" y="0"/>
          <a:chExt cx="0" cy="0"/>
        </a:xfrm>
      </p:grpSpPr>
      <p:pic>
        <p:nvPicPr>
          <p:cNvPr id="11" name="Google Shape;85;p17">
            <a:extLst>
              <a:ext uri="{FF2B5EF4-FFF2-40B4-BE49-F238E27FC236}">
                <a16:creationId xmlns:a16="http://schemas.microsoft.com/office/drawing/2014/main" id="{0E3BAC57-31EA-426B-854E-3C399475FAC2}"/>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88662" y="136525"/>
            <a:ext cx="1130275" cy="1124625"/>
          </a:xfrm>
          <a:prstGeom prst="rect">
            <a:avLst/>
          </a:prstGeom>
          <a:noFill/>
          <a:ln>
            <a:noFill/>
          </a:ln>
        </p:spPr>
      </p:pic>
      <p:sp>
        <p:nvSpPr>
          <p:cNvPr id="14" name="Title 1">
            <a:extLst>
              <a:ext uri="{FF2B5EF4-FFF2-40B4-BE49-F238E27FC236}">
                <a16:creationId xmlns:a16="http://schemas.microsoft.com/office/drawing/2014/main" id="{0629A74A-235C-4031-ABBC-9A5F272E5DB8}"/>
              </a:ext>
            </a:extLst>
          </p:cNvPr>
          <p:cNvSpPr>
            <a:spLocks noGrp="1"/>
          </p:cNvSpPr>
          <p:nvPr>
            <p:ph type="title" hasCustomPrompt="1"/>
          </p:nvPr>
        </p:nvSpPr>
        <p:spPr>
          <a:xfrm>
            <a:off x="838200" y="2888191"/>
            <a:ext cx="10515600" cy="863600"/>
          </a:xfrm>
        </p:spPr>
        <p:txBody>
          <a:bodyPr/>
          <a:lstStyle>
            <a:lvl1pPr>
              <a:defRPr cap="none" baseline="0">
                <a:solidFill>
                  <a:schemeClr val="bg1"/>
                </a:solidFill>
              </a:defRPr>
            </a:lvl1pPr>
          </a:lstStyle>
          <a:p>
            <a:r>
              <a:rPr lang="en-US" dirty="0"/>
              <a:t>CLICK TO EDIT MASTER TITLE STYLE</a:t>
            </a:r>
          </a:p>
        </p:txBody>
      </p:sp>
      <p:sp>
        <p:nvSpPr>
          <p:cNvPr id="15" name="Text Placeholder 4">
            <a:extLst>
              <a:ext uri="{FF2B5EF4-FFF2-40B4-BE49-F238E27FC236}">
                <a16:creationId xmlns:a16="http://schemas.microsoft.com/office/drawing/2014/main" id="{710B9BAA-CE47-4579-AAEF-20C0AF8F7FA9}"/>
              </a:ext>
            </a:extLst>
          </p:cNvPr>
          <p:cNvSpPr>
            <a:spLocks noGrp="1"/>
          </p:cNvSpPr>
          <p:nvPr>
            <p:ph type="body" sz="quarter" idx="12"/>
          </p:nvPr>
        </p:nvSpPr>
        <p:spPr>
          <a:xfrm>
            <a:off x="838200" y="3751791"/>
            <a:ext cx="4848605" cy="264718"/>
          </a:xfrm>
        </p:spPr>
        <p:txBody>
          <a:bodyPr anchor="ctr">
            <a:noAutofit/>
          </a:bodyPr>
          <a:lstStyle>
            <a:lvl1pPr marL="0" indent="0">
              <a:buNone/>
              <a:defRPr sz="1800" b="1" cap="none"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9927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5" name="Picture 4" descr="Picture of the NYC skyline from the perspective of Chinatown">
            <a:extLst>
              <a:ext uri="{FF2B5EF4-FFF2-40B4-BE49-F238E27FC236}">
                <a16:creationId xmlns:a16="http://schemas.microsoft.com/office/drawing/2014/main" id="{BF80349F-4B51-4592-89D8-5D2318BE067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393091" y="205740"/>
            <a:ext cx="6630960" cy="6446520"/>
          </a:xfrm>
          <a:prstGeom prst="rect">
            <a:avLst/>
          </a:prstGeom>
        </p:spPr>
      </p:pic>
    </p:spTree>
    <p:extLst>
      <p:ext uri="{BB962C8B-B14F-4D97-AF65-F5344CB8AC3E}">
        <p14:creationId xmlns:p14="http://schemas.microsoft.com/office/powerpoint/2010/main" val="328020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ivider Slide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A615-C07B-496D-BA1A-F7FFAD23F776}"/>
              </a:ext>
            </a:extLst>
          </p:cNvPr>
          <p:cNvSpPr>
            <a:spLocks noGrp="1"/>
          </p:cNvSpPr>
          <p:nvPr>
            <p:ph type="title" hasCustomPrompt="1"/>
          </p:nvPr>
        </p:nvSpPr>
        <p:spPr>
          <a:xfrm>
            <a:off x="838200" y="2888191"/>
            <a:ext cx="10515600" cy="863600"/>
          </a:xfrm>
        </p:spPr>
        <p:txBody>
          <a:bodyPr/>
          <a:lstStyle>
            <a:lvl1pPr>
              <a:defRPr cap="none" baseline="0">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496A3F9-94B0-4389-86D6-B5C93708B093}"/>
              </a:ext>
            </a:extLst>
          </p:cNvPr>
          <p:cNvSpPr>
            <a:spLocks noGrp="1"/>
          </p:cNvSpPr>
          <p:nvPr>
            <p:ph type="body" sz="quarter" idx="12"/>
          </p:nvPr>
        </p:nvSpPr>
        <p:spPr>
          <a:xfrm>
            <a:off x="838200" y="3751791"/>
            <a:ext cx="4848605" cy="264718"/>
          </a:xfrm>
        </p:spPr>
        <p:txBody>
          <a:bodyPr anchor="ctr">
            <a:noAutofit/>
          </a:bodyPr>
          <a:lstStyle>
            <a:lvl1pPr marL="0" indent="0">
              <a:buNone/>
              <a:defRPr sz="1800" b="1" cap="none" baseline="0">
                <a:solidFill>
                  <a:schemeClr val="accent2"/>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C545EEF3-1190-4823-84C4-78E027A9E9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9942" b="24430"/>
          <a:stretch/>
        </p:blipFill>
        <p:spPr>
          <a:xfrm>
            <a:off x="10741363" y="270069"/>
            <a:ext cx="1130276" cy="1057090"/>
          </a:xfrm>
          <a:prstGeom prst="rect">
            <a:avLst/>
          </a:prstGeom>
        </p:spPr>
      </p:pic>
    </p:spTree>
    <p:extLst>
      <p:ext uri="{BB962C8B-B14F-4D97-AF65-F5344CB8AC3E}">
        <p14:creationId xmlns:p14="http://schemas.microsoft.com/office/powerpoint/2010/main" val="1974359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ulleted Text &amp; Image 1">
    <p:spTree>
      <p:nvGrpSpPr>
        <p:cNvPr id="1" name=""/>
        <p:cNvGrpSpPr/>
        <p:nvPr/>
      </p:nvGrpSpPr>
      <p:grpSpPr>
        <a:xfrm>
          <a:off x="0" y="0"/>
          <a:ext cx="0" cy="0"/>
          <a:chOff x="0" y="0"/>
          <a:chExt cx="0" cy="0"/>
        </a:xfrm>
      </p:grpSpPr>
      <p:pic>
        <p:nvPicPr>
          <p:cNvPr id="6" name="Picture 5" descr="Picture of a building facade in Chinatown in which an LGBT pride flag hangs on a fire escape">
            <a:extLst>
              <a:ext uri="{FF2B5EF4-FFF2-40B4-BE49-F238E27FC236}">
                <a16:creationId xmlns:a16="http://schemas.microsoft.com/office/drawing/2014/main" id="{8E32FF44-19D2-450E-B4FC-AF251D4861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77840" y="205740"/>
            <a:ext cx="6431946" cy="6446520"/>
          </a:xfrm>
          <a:prstGeom prst="rect">
            <a:avLst/>
          </a:prstGeom>
        </p:spPr>
      </p:pic>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4338484" cy="1013732"/>
          </a:xfrm>
        </p:spPr>
        <p:txBody>
          <a:bodyPr>
            <a:normAutofit/>
          </a:bodyPr>
          <a:lstStyle>
            <a:lvl1pPr>
              <a:defRPr sz="3200">
                <a:solidFill>
                  <a:schemeClr val="accent2"/>
                </a:solidFill>
              </a:defRPr>
            </a:lvl1pPr>
          </a:lstStyle>
          <a:p>
            <a:r>
              <a:rPr lang="en-US"/>
              <a:t>Click to edit Master title style</a:t>
            </a:r>
          </a:p>
        </p:txBody>
      </p:sp>
      <p:sp>
        <p:nvSpPr>
          <p:cNvPr id="9" name="Text Placeholder 2">
            <a:extLst>
              <a:ext uri="{FF2B5EF4-FFF2-40B4-BE49-F238E27FC236}">
                <a16:creationId xmlns:a16="http://schemas.microsoft.com/office/drawing/2014/main" id="{C28C1828-AFD2-4D87-A9C0-4A593CA018A9}"/>
              </a:ext>
            </a:extLst>
          </p:cNvPr>
          <p:cNvSpPr>
            <a:spLocks noGrp="1"/>
          </p:cNvSpPr>
          <p:nvPr>
            <p:ph idx="1"/>
          </p:nvPr>
        </p:nvSpPr>
        <p:spPr>
          <a:xfrm>
            <a:off x="838200" y="1550251"/>
            <a:ext cx="4338484" cy="4626712"/>
          </a:xfrm>
          <a:prstGeom prst="rect">
            <a:avLst/>
          </a:prstGeom>
        </p:spPr>
        <p:txBody>
          <a:bodyPr vert="horz" lIns="91440" tIns="45720" rIns="91440" bIns="45720" rtlCol="0">
            <a:normAutofit/>
          </a:bodyPr>
          <a:lstStyle>
            <a:lvl1pPr marL="228600" indent="-274320">
              <a:buClr>
                <a:schemeClr val="accent2"/>
              </a:buClr>
              <a:buFont typeface="Wingdings 2" panose="05020102010507070707" pitchFamily="18" charset="2"/>
              <a:buChar char="Ë"/>
              <a:defRPr/>
            </a:lvl1pPr>
            <a:lvl2pPr marL="685800" indent="-274320">
              <a:buFont typeface="Arial" panose="020B0604020202020204" pitchFamily="34" charset="0"/>
              <a:buChar char="•"/>
              <a:defRPr/>
            </a:lvl2pPr>
            <a:lvl3pPr marL="1143000" indent="-274320">
              <a:buFont typeface="Arial" panose="020B0604020202020204" pitchFamily="34" charset="0"/>
              <a:buChar char="•"/>
              <a:defRPr/>
            </a:lvl3pPr>
            <a:lvl4pPr marL="1600200" indent="-274320">
              <a:buFont typeface="Arial" panose="020B0604020202020204" pitchFamily="34" charset="0"/>
              <a:buChar char="•"/>
              <a:defRPr/>
            </a:lvl4pPr>
            <a:lvl5pPr marL="2057400" indent="-2743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DDABB073-FA27-4614-A9BD-3A1C3AE4B8AC}"/>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a:p>
        </p:txBody>
      </p:sp>
    </p:spTree>
    <p:extLst>
      <p:ext uri="{BB962C8B-B14F-4D97-AF65-F5344CB8AC3E}">
        <p14:creationId xmlns:p14="http://schemas.microsoft.com/office/powerpoint/2010/main" val="3658639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ulleted Text &amp; Image 2">
    <p:spTree>
      <p:nvGrpSpPr>
        <p:cNvPr id="1" name=""/>
        <p:cNvGrpSpPr/>
        <p:nvPr/>
      </p:nvGrpSpPr>
      <p:grpSpPr>
        <a:xfrm>
          <a:off x="0" y="0"/>
          <a:ext cx="0" cy="0"/>
          <a:chOff x="0" y="0"/>
          <a:chExt cx="0" cy="0"/>
        </a:xfrm>
      </p:grpSpPr>
      <p:pic>
        <p:nvPicPr>
          <p:cNvPr id="4" name="Picture 3" descr="Picture of pedestrians walking down a side street in Chinatown">
            <a:extLst>
              <a:ext uri="{FF2B5EF4-FFF2-40B4-BE49-F238E27FC236}">
                <a16:creationId xmlns:a16="http://schemas.microsoft.com/office/drawing/2014/main" id="{FABCD092-7E15-4FD1-992A-A15506D7FD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77841" y="205740"/>
            <a:ext cx="6431946" cy="6446520"/>
          </a:xfrm>
          <a:prstGeom prst="rect">
            <a:avLst/>
          </a:prstGeom>
        </p:spPr>
      </p:pic>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4338484" cy="1013732"/>
          </a:xfrm>
        </p:spPr>
        <p:txBody>
          <a:bodyPr>
            <a:normAutofit/>
          </a:bodyPr>
          <a:lstStyle>
            <a:lvl1pPr>
              <a:defRPr sz="3200">
                <a:solidFill>
                  <a:schemeClr val="accent2"/>
                </a:solidFill>
              </a:defRPr>
            </a:lvl1pPr>
          </a:lstStyle>
          <a:p>
            <a:r>
              <a:rPr lang="en-US"/>
              <a:t>Click to edit Master title style</a:t>
            </a:r>
          </a:p>
        </p:txBody>
      </p:sp>
      <p:sp>
        <p:nvSpPr>
          <p:cNvPr id="9" name="Text Placeholder 2">
            <a:extLst>
              <a:ext uri="{FF2B5EF4-FFF2-40B4-BE49-F238E27FC236}">
                <a16:creationId xmlns:a16="http://schemas.microsoft.com/office/drawing/2014/main" id="{C28C1828-AFD2-4D87-A9C0-4A593CA018A9}"/>
              </a:ext>
            </a:extLst>
          </p:cNvPr>
          <p:cNvSpPr>
            <a:spLocks noGrp="1"/>
          </p:cNvSpPr>
          <p:nvPr>
            <p:ph idx="1"/>
          </p:nvPr>
        </p:nvSpPr>
        <p:spPr>
          <a:xfrm>
            <a:off x="838200" y="1550251"/>
            <a:ext cx="4338484" cy="4626712"/>
          </a:xfrm>
          <a:prstGeom prst="rect">
            <a:avLst/>
          </a:prstGeom>
        </p:spPr>
        <p:txBody>
          <a:bodyPr vert="horz" lIns="91440" tIns="45720" rIns="91440" bIns="45720" rtlCol="0">
            <a:normAutofit/>
          </a:bodyPr>
          <a:lstStyle>
            <a:lvl1pPr marL="342900" indent="-342900">
              <a:buClr>
                <a:schemeClr val="accent2"/>
              </a:buClr>
              <a:buFont typeface="Wingdings 2" panose="05020102010507070707" pitchFamily="18" charset="2"/>
              <a:buChar char="Ë"/>
              <a:defRPr lang="en-US" noProof="0" dirty="0"/>
            </a:lvl1pPr>
            <a:lvl2pPr marL="685800" indent="-274320">
              <a:buFont typeface="Arial" panose="020B0604020202020204" pitchFamily="34" charset="0"/>
              <a:buChar char="•"/>
              <a:defRPr/>
            </a:lvl2pPr>
            <a:lvl3pPr marL="1143000" indent="-274320">
              <a:buFont typeface="Arial" panose="020B0604020202020204" pitchFamily="34" charset="0"/>
              <a:buChar char="•"/>
              <a:defRPr/>
            </a:lvl3pPr>
            <a:lvl4pPr marL="1600200" indent="-274320">
              <a:buFont typeface="Arial" panose="020B0604020202020204" pitchFamily="34" charset="0"/>
              <a:buChar char="•"/>
              <a:defRPr/>
            </a:lvl4pPr>
            <a:lvl5pPr marL="2057400" indent="-2743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6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11" name="Footer Placeholder 4">
            <a:extLst>
              <a:ext uri="{FF2B5EF4-FFF2-40B4-BE49-F238E27FC236}">
                <a16:creationId xmlns:a16="http://schemas.microsoft.com/office/drawing/2014/main" id="{DDABB073-FA27-4614-A9BD-3A1C3AE4B8AC}"/>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a:p>
        </p:txBody>
      </p:sp>
    </p:spTree>
    <p:extLst>
      <p:ext uri="{BB962C8B-B14F-4D97-AF65-F5344CB8AC3E}">
        <p14:creationId xmlns:p14="http://schemas.microsoft.com/office/powerpoint/2010/main" val="19164740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 Column Bulleted Text &amp; Image 1">
    <p:spTree>
      <p:nvGrpSpPr>
        <p:cNvPr id="1" name=""/>
        <p:cNvGrpSpPr/>
        <p:nvPr/>
      </p:nvGrpSpPr>
      <p:grpSpPr>
        <a:xfrm>
          <a:off x="0" y="0"/>
          <a:ext cx="0" cy="0"/>
          <a:chOff x="0" y="0"/>
          <a:chExt cx="0" cy="0"/>
        </a:xfrm>
      </p:grpSpPr>
      <p:pic>
        <p:nvPicPr>
          <p:cNvPr id="5" name="Picture 4" descr="Picture of solar panels on a roof">
            <a:extLst>
              <a:ext uri="{FF2B5EF4-FFF2-40B4-BE49-F238E27FC236}">
                <a16:creationId xmlns:a16="http://schemas.microsoft.com/office/drawing/2014/main" id="{CC481370-6116-4067-BB96-283E667AFD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355009" y="1985597"/>
            <a:ext cx="6446520" cy="2886807"/>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48591" y="343091"/>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3" name="Content Placeholder 2">
            <a:extLst>
              <a:ext uri="{FF2B5EF4-FFF2-40B4-BE49-F238E27FC236}">
                <a16:creationId xmlns:a16="http://schemas.microsoft.com/office/drawing/2014/main" id="{6ED5CC6B-AFAD-4329-A95B-4A235BC3A0E6}"/>
              </a:ext>
            </a:extLst>
          </p:cNvPr>
          <p:cNvSpPr>
            <a:spLocks noGrp="1"/>
          </p:cNvSpPr>
          <p:nvPr>
            <p:ph sz="quarter" idx="14"/>
          </p:nvPr>
        </p:nvSpPr>
        <p:spPr>
          <a:xfrm>
            <a:off x="848591" y="1546225"/>
            <a:ext cx="3840480" cy="459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5EEB81AC-531F-46C7-90F4-2BBF15732E4A}"/>
              </a:ext>
            </a:extLst>
          </p:cNvPr>
          <p:cNvSpPr>
            <a:spLocks noGrp="1"/>
          </p:cNvSpPr>
          <p:nvPr>
            <p:ph sz="quarter" idx="15"/>
          </p:nvPr>
        </p:nvSpPr>
        <p:spPr>
          <a:xfrm>
            <a:off x="4994934" y="1546225"/>
            <a:ext cx="3840480" cy="459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405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 Column Bulleted Text &amp;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48591" y="343091"/>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3" name="Content Placeholder 2">
            <a:extLst>
              <a:ext uri="{FF2B5EF4-FFF2-40B4-BE49-F238E27FC236}">
                <a16:creationId xmlns:a16="http://schemas.microsoft.com/office/drawing/2014/main" id="{6ED5CC6B-AFAD-4329-A95B-4A235BC3A0E6}"/>
              </a:ext>
            </a:extLst>
          </p:cNvPr>
          <p:cNvSpPr>
            <a:spLocks noGrp="1"/>
          </p:cNvSpPr>
          <p:nvPr>
            <p:ph sz="quarter" idx="14"/>
          </p:nvPr>
        </p:nvSpPr>
        <p:spPr>
          <a:xfrm>
            <a:off x="848591" y="1546225"/>
            <a:ext cx="3840480" cy="459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5EEB81AC-531F-46C7-90F4-2BBF15732E4A}"/>
              </a:ext>
            </a:extLst>
          </p:cNvPr>
          <p:cNvSpPr>
            <a:spLocks noGrp="1"/>
          </p:cNvSpPr>
          <p:nvPr>
            <p:ph sz="quarter" idx="15"/>
          </p:nvPr>
        </p:nvSpPr>
        <p:spPr>
          <a:xfrm>
            <a:off x="4994934" y="1546225"/>
            <a:ext cx="3840480" cy="459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Picture of a brick building facade with vines on the outside and AC units in the windows">
            <a:extLst>
              <a:ext uri="{FF2B5EF4-FFF2-40B4-BE49-F238E27FC236}">
                <a16:creationId xmlns:a16="http://schemas.microsoft.com/office/drawing/2014/main" id="{EE40B69B-4F31-437C-896D-E8D2FABEE0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34865" y="205740"/>
            <a:ext cx="2920438" cy="6446520"/>
          </a:xfrm>
          <a:prstGeom prst="rect">
            <a:avLst/>
          </a:prstGeom>
        </p:spPr>
      </p:pic>
    </p:spTree>
    <p:extLst>
      <p:ext uri="{BB962C8B-B14F-4D97-AF65-F5344CB8AC3E}">
        <p14:creationId xmlns:p14="http://schemas.microsoft.com/office/powerpoint/2010/main" val="3141814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Column Bulleted Text &amp;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48591" y="343091"/>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3" name="Content Placeholder 2">
            <a:extLst>
              <a:ext uri="{FF2B5EF4-FFF2-40B4-BE49-F238E27FC236}">
                <a16:creationId xmlns:a16="http://schemas.microsoft.com/office/drawing/2014/main" id="{6ED5CC6B-AFAD-4329-A95B-4A235BC3A0E6}"/>
              </a:ext>
            </a:extLst>
          </p:cNvPr>
          <p:cNvSpPr>
            <a:spLocks noGrp="1"/>
          </p:cNvSpPr>
          <p:nvPr>
            <p:ph sz="quarter" idx="14"/>
          </p:nvPr>
        </p:nvSpPr>
        <p:spPr>
          <a:xfrm>
            <a:off x="848591" y="1546225"/>
            <a:ext cx="3840480" cy="459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5EEB81AC-531F-46C7-90F4-2BBF15732E4A}"/>
              </a:ext>
            </a:extLst>
          </p:cNvPr>
          <p:cNvSpPr>
            <a:spLocks noGrp="1"/>
          </p:cNvSpPr>
          <p:nvPr>
            <p:ph sz="quarter" idx="15"/>
          </p:nvPr>
        </p:nvSpPr>
        <p:spPr>
          <a:xfrm>
            <a:off x="4994934" y="1546225"/>
            <a:ext cx="3840480" cy="459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Picture of a pedestrian walking down a street; the picture shows outdoor restaurant seating in the background&#10;">
            <a:extLst>
              <a:ext uri="{FF2B5EF4-FFF2-40B4-BE49-F238E27FC236}">
                <a16:creationId xmlns:a16="http://schemas.microsoft.com/office/drawing/2014/main" id="{9349AE5B-B244-402F-B33B-C618110F9E16}"/>
              </a:ext>
            </a:extLst>
          </p:cNvPr>
          <p:cNvPicPr>
            <a:picLocks noChangeAspect="1"/>
          </p:cNvPicPr>
          <p:nvPr/>
        </p:nvPicPr>
        <p:blipFill rotWithShape="1">
          <a:blip r:embed="rId2"/>
          <a:srcRect l="21589" t="2016" r="12251" b="-2016"/>
          <a:stretch/>
        </p:blipFill>
        <p:spPr>
          <a:xfrm>
            <a:off x="9134865" y="195607"/>
            <a:ext cx="2910114" cy="6602773"/>
          </a:xfrm>
          <a:prstGeom prst="rect">
            <a:avLst/>
          </a:prstGeom>
        </p:spPr>
      </p:pic>
    </p:spTree>
    <p:extLst>
      <p:ext uri="{BB962C8B-B14F-4D97-AF65-F5344CB8AC3E}">
        <p14:creationId xmlns:p14="http://schemas.microsoft.com/office/powerpoint/2010/main" val="404963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 Column Bulleted Text w/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56766"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8B0370BB-622A-47B7-9997-FEF3310126BC}"/>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sp>
        <p:nvSpPr>
          <p:cNvPr id="13" name="Text Placeholder 12">
            <a:extLst>
              <a:ext uri="{FF2B5EF4-FFF2-40B4-BE49-F238E27FC236}">
                <a16:creationId xmlns:a16="http://schemas.microsoft.com/office/drawing/2014/main" id="{AD75C6CD-5166-46BF-808A-20E32A7085DD}"/>
              </a:ext>
            </a:extLst>
          </p:cNvPr>
          <p:cNvSpPr>
            <a:spLocks noGrp="1"/>
          </p:cNvSpPr>
          <p:nvPr>
            <p:ph type="body" sz="quarter" idx="15"/>
          </p:nvPr>
        </p:nvSpPr>
        <p:spPr>
          <a:xfrm>
            <a:off x="856766" y="1539000"/>
            <a:ext cx="10515600" cy="557640"/>
          </a:xfrm>
        </p:spPr>
        <p:txBody>
          <a:bodyPr/>
          <a:lstStyle>
            <a:lvl1pPr marL="0" indent="0">
              <a:buNone/>
              <a:defRPr b="1"/>
            </a:lvl1pPr>
          </a:lstStyle>
          <a:p>
            <a:pPr lvl="0"/>
            <a:r>
              <a:rPr lang="en-US"/>
              <a:t>Click to edit Master text styles</a:t>
            </a:r>
          </a:p>
        </p:txBody>
      </p:sp>
      <p:sp>
        <p:nvSpPr>
          <p:cNvPr id="16" name="Google Shape;92;p18">
            <a:extLst>
              <a:ext uri="{FF2B5EF4-FFF2-40B4-BE49-F238E27FC236}">
                <a16:creationId xmlns:a16="http://schemas.microsoft.com/office/drawing/2014/main" id="{8F25D3BF-BCC8-438D-A677-C829FE79ED46}"/>
              </a:ext>
            </a:extLst>
          </p:cNvPr>
          <p:cNvSpPr/>
          <p:nvPr/>
        </p:nvSpPr>
        <p:spPr>
          <a:xfrm>
            <a:off x="0" y="-6213"/>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pic>
        <p:nvPicPr>
          <p:cNvPr id="17" name="Picture 16" descr="NYC Accelerator Logo">
            <a:extLst>
              <a:ext uri="{FF2B5EF4-FFF2-40B4-BE49-F238E27FC236}">
                <a16:creationId xmlns:a16="http://schemas.microsoft.com/office/drawing/2014/main" id="{29E13A50-5C84-4A40-86CE-737DD57A95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4" name="Text Placeholder 3">
            <a:extLst>
              <a:ext uri="{FF2B5EF4-FFF2-40B4-BE49-F238E27FC236}">
                <a16:creationId xmlns:a16="http://schemas.microsoft.com/office/drawing/2014/main" id="{528A0A18-3E1A-4590-BE09-02B3E8F815C1}"/>
              </a:ext>
            </a:extLst>
          </p:cNvPr>
          <p:cNvSpPr>
            <a:spLocks noGrp="1"/>
          </p:cNvSpPr>
          <p:nvPr>
            <p:ph type="body" sz="quarter" idx="16"/>
          </p:nvPr>
        </p:nvSpPr>
        <p:spPr>
          <a:xfrm>
            <a:off x="856766" y="2242773"/>
            <a:ext cx="10515600" cy="38670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4335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56766"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8B0370BB-622A-47B7-9997-FEF3310126BC}"/>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sp>
        <p:nvSpPr>
          <p:cNvPr id="16" name="Google Shape;92;p18">
            <a:extLst>
              <a:ext uri="{FF2B5EF4-FFF2-40B4-BE49-F238E27FC236}">
                <a16:creationId xmlns:a16="http://schemas.microsoft.com/office/drawing/2014/main" id="{8F25D3BF-BCC8-438D-A677-C829FE79ED46}"/>
              </a:ext>
            </a:extLst>
          </p:cNvPr>
          <p:cNvSpPr/>
          <p:nvPr/>
        </p:nvSpPr>
        <p:spPr>
          <a:xfrm>
            <a:off x="0" y="-6213"/>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pic>
        <p:nvPicPr>
          <p:cNvPr id="17" name="Picture 16" descr="NYC Accelerator Logo">
            <a:extLst>
              <a:ext uri="{FF2B5EF4-FFF2-40B4-BE49-F238E27FC236}">
                <a16:creationId xmlns:a16="http://schemas.microsoft.com/office/drawing/2014/main" id="{29E13A50-5C84-4A40-86CE-737DD57A95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4" name="Text Placeholder 3">
            <a:extLst>
              <a:ext uri="{FF2B5EF4-FFF2-40B4-BE49-F238E27FC236}">
                <a16:creationId xmlns:a16="http://schemas.microsoft.com/office/drawing/2014/main" id="{528A0A18-3E1A-4590-BE09-02B3E8F815C1}"/>
              </a:ext>
            </a:extLst>
          </p:cNvPr>
          <p:cNvSpPr>
            <a:spLocks noGrp="1"/>
          </p:cNvSpPr>
          <p:nvPr>
            <p:ph type="body" sz="quarter" idx="16"/>
          </p:nvPr>
        </p:nvSpPr>
        <p:spPr>
          <a:xfrm>
            <a:off x="856766" y="1553307"/>
            <a:ext cx="10515600" cy="4546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2625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 Column Text with Subhead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32244-FB04-4F16-9481-A59F4682C4D4}"/>
              </a:ext>
            </a:extLst>
          </p:cNvPr>
          <p:cNvSpPr>
            <a:spLocks noGrp="1"/>
          </p:cNvSpPr>
          <p:nvPr>
            <p:ph type="body" idx="1"/>
          </p:nvPr>
        </p:nvSpPr>
        <p:spPr>
          <a:xfrm>
            <a:off x="851361" y="1662689"/>
            <a:ext cx="5157216"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0947F-F765-4762-A299-0957F5F6ED5A}"/>
              </a:ext>
            </a:extLst>
          </p:cNvPr>
          <p:cNvSpPr>
            <a:spLocks noGrp="1"/>
          </p:cNvSpPr>
          <p:nvPr>
            <p:ph sz="half" idx="2"/>
          </p:nvPr>
        </p:nvSpPr>
        <p:spPr>
          <a:xfrm>
            <a:off x="851076" y="2257454"/>
            <a:ext cx="5157787" cy="3840480"/>
          </a:xfrm>
        </p:spPr>
        <p:txBody>
          <a:bodyPr>
            <a:normAutofit/>
          </a:bodyPr>
          <a:lstStyle>
            <a:lvl1pPr marL="0" indent="0">
              <a:buFontTx/>
              <a:buNone/>
              <a:defRPr sz="22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600"/>
            </a:lvl4pPr>
            <a:lvl5pPr marL="2114550" indent="-285750">
              <a:buFont typeface="Arial" panose="020B0604020202020204" pitchFamily="34" charset="0"/>
              <a:buChar char="•"/>
              <a:defRPr sz="1600"/>
            </a:lvl5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E453DB20-034F-4767-97F8-B5E142974AB1}"/>
              </a:ext>
            </a:extLst>
          </p:cNvPr>
          <p:cNvSpPr>
            <a:spLocks noGrp="1"/>
          </p:cNvSpPr>
          <p:nvPr>
            <p:ph type="body" idx="13"/>
          </p:nvPr>
        </p:nvSpPr>
        <p:spPr>
          <a:xfrm>
            <a:off x="6214580" y="1662689"/>
            <a:ext cx="5157787"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B2F9E424-8DC3-40CB-B543-160E00AE7035}"/>
              </a:ext>
            </a:extLst>
          </p:cNvPr>
          <p:cNvSpPr>
            <a:spLocks noGrp="1"/>
          </p:cNvSpPr>
          <p:nvPr>
            <p:ph sz="half" idx="14"/>
          </p:nvPr>
        </p:nvSpPr>
        <p:spPr>
          <a:xfrm>
            <a:off x="6214580" y="2257455"/>
            <a:ext cx="5157787" cy="3840480"/>
          </a:xfrm>
        </p:spPr>
        <p:txBody>
          <a:bodyPr>
            <a:normAutofit/>
          </a:bodyPr>
          <a:lstStyle>
            <a:lvl1pPr marL="0" indent="0">
              <a:buFontTx/>
              <a:buNone/>
              <a:defRPr sz="22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600"/>
            </a:lvl4pPr>
            <a:lvl5pPr marL="2114550" indent="-285750">
              <a:buFont typeface="Arial" panose="020B0604020202020204" pitchFamily="34" charset="0"/>
              <a:buChar char="•"/>
              <a:defRPr sz="1600"/>
            </a:lvl5pPr>
          </a:lstStyle>
          <a:p>
            <a:pPr lvl="0"/>
            <a:r>
              <a:rPr lang="en-US"/>
              <a:t>Click to edit Master text styles</a:t>
            </a:r>
          </a:p>
          <a:p>
            <a:pPr lvl="1"/>
            <a:r>
              <a:rPr lang="en-US"/>
              <a:t>Second level</a:t>
            </a:r>
          </a:p>
        </p:txBody>
      </p:sp>
      <p:sp>
        <p:nvSpPr>
          <p:cNvPr id="15" name="Title 1">
            <a:extLst>
              <a:ext uri="{FF2B5EF4-FFF2-40B4-BE49-F238E27FC236}">
                <a16:creationId xmlns:a16="http://schemas.microsoft.com/office/drawing/2014/main" id="{732513E9-762C-421D-8E03-1678A5A9A050}"/>
              </a:ext>
            </a:extLst>
          </p:cNvPr>
          <p:cNvSpPr>
            <a:spLocks noGrp="1"/>
          </p:cNvSpPr>
          <p:nvPr>
            <p:ph type="title"/>
          </p:nvPr>
        </p:nvSpPr>
        <p:spPr>
          <a:xfrm>
            <a:off x="851361"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Google Shape;92;p18">
            <a:extLst>
              <a:ext uri="{FF2B5EF4-FFF2-40B4-BE49-F238E27FC236}">
                <a16:creationId xmlns:a16="http://schemas.microsoft.com/office/drawing/2014/main" id="{F414B737-C79E-495E-BB89-A0B93225211C}"/>
              </a:ext>
            </a:extLst>
          </p:cNvPr>
          <p:cNvSpPr/>
          <p:nvPr/>
        </p:nvSpPr>
        <p:spPr>
          <a:xfrm>
            <a:off x="-27233" y="0"/>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Footer Placeholder 4">
            <a:extLst>
              <a:ext uri="{FF2B5EF4-FFF2-40B4-BE49-F238E27FC236}">
                <a16:creationId xmlns:a16="http://schemas.microsoft.com/office/drawing/2014/main" id="{D1B543B6-49D3-4CE1-8AFC-D67DC17F2899}"/>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a:p>
        </p:txBody>
      </p:sp>
      <p:sp>
        <p:nvSpPr>
          <p:cNvPr id="20" name="Slide Number Placeholder 5">
            <a:extLst>
              <a:ext uri="{FF2B5EF4-FFF2-40B4-BE49-F238E27FC236}">
                <a16:creationId xmlns:a16="http://schemas.microsoft.com/office/drawing/2014/main" id="{9217B855-F2BF-4507-9F5E-64D17A2E60B1}"/>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21" name="Picture 20" descr="NYC Accelerator Logo">
            <a:extLst>
              <a:ext uri="{FF2B5EF4-FFF2-40B4-BE49-F238E27FC236}">
                <a16:creationId xmlns:a16="http://schemas.microsoft.com/office/drawing/2014/main" id="{EAE495E7-A118-4727-9228-5A21F4C4E7B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Tree>
    <p:extLst>
      <p:ext uri="{BB962C8B-B14F-4D97-AF65-F5344CB8AC3E}">
        <p14:creationId xmlns:p14="http://schemas.microsoft.com/office/powerpoint/2010/main" val="1725245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Column Bulleted Text with Subhead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32244-FB04-4F16-9481-A59F4682C4D4}"/>
              </a:ext>
            </a:extLst>
          </p:cNvPr>
          <p:cNvSpPr>
            <a:spLocks noGrp="1"/>
          </p:cNvSpPr>
          <p:nvPr>
            <p:ph type="body" idx="1"/>
          </p:nvPr>
        </p:nvSpPr>
        <p:spPr>
          <a:xfrm>
            <a:off x="851361" y="1662689"/>
            <a:ext cx="5157216"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E453DB20-034F-4767-97F8-B5E142974AB1}"/>
              </a:ext>
            </a:extLst>
          </p:cNvPr>
          <p:cNvSpPr>
            <a:spLocks noGrp="1"/>
          </p:cNvSpPr>
          <p:nvPr>
            <p:ph type="body" idx="13"/>
          </p:nvPr>
        </p:nvSpPr>
        <p:spPr>
          <a:xfrm>
            <a:off x="6209174" y="1662689"/>
            <a:ext cx="5157787"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itle 1">
            <a:extLst>
              <a:ext uri="{FF2B5EF4-FFF2-40B4-BE49-F238E27FC236}">
                <a16:creationId xmlns:a16="http://schemas.microsoft.com/office/drawing/2014/main" id="{732513E9-762C-421D-8E03-1678A5A9A050}"/>
              </a:ext>
            </a:extLst>
          </p:cNvPr>
          <p:cNvSpPr>
            <a:spLocks noGrp="1"/>
          </p:cNvSpPr>
          <p:nvPr>
            <p:ph type="title"/>
          </p:nvPr>
        </p:nvSpPr>
        <p:spPr>
          <a:xfrm>
            <a:off x="851361"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Google Shape;92;p18">
            <a:extLst>
              <a:ext uri="{FF2B5EF4-FFF2-40B4-BE49-F238E27FC236}">
                <a16:creationId xmlns:a16="http://schemas.microsoft.com/office/drawing/2014/main" id="{F414B737-C79E-495E-BB89-A0B93225211C}"/>
              </a:ext>
            </a:extLst>
          </p:cNvPr>
          <p:cNvSpPr/>
          <p:nvPr/>
        </p:nvSpPr>
        <p:spPr>
          <a:xfrm>
            <a:off x="-27233" y="0"/>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Footer Placeholder 4">
            <a:extLst>
              <a:ext uri="{FF2B5EF4-FFF2-40B4-BE49-F238E27FC236}">
                <a16:creationId xmlns:a16="http://schemas.microsoft.com/office/drawing/2014/main" id="{D1B543B6-49D3-4CE1-8AFC-D67DC17F2899}"/>
              </a:ext>
            </a:extLst>
          </p:cNvPr>
          <p:cNvSpPr>
            <a:spLocks noGrp="1"/>
          </p:cNvSpPr>
          <p:nvPr>
            <p:ph type="ftr" sz="quarter" idx="11"/>
          </p:nvPr>
        </p:nvSpPr>
        <p:spPr>
          <a:xfrm>
            <a:off x="856766" y="6305732"/>
            <a:ext cx="4114800" cy="365125"/>
          </a:xfrm>
        </p:spPr>
        <p:txBody>
          <a:bodyPr/>
          <a:lstStyle>
            <a:lvl1pPr>
              <a:defRPr sz="1050">
                <a:solidFill>
                  <a:schemeClr val="bg1">
                    <a:lumMod val="50000"/>
                  </a:schemeClr>
                </a:solidFill>
              </a:defRPr>
            </a:lvl1pPr>
          </a:lstStyle>
          <a:p>
            <a:endParaRPr lang="en-US"/>
          </a:p>
        </p:txBody>
      </p:sp>
      <p:sp>
        <p:nvSpPr>
          <p:cNvPr id="20" name="Slide Number Placeholder 5">
            <a:extLst>
              <a:ext uri="{FF2B5EF4-FFF2-40B4-BE49-F238E27FC236}">
                <a16:creationId xmlns:a16="http://schemas.microsoft.com/office/drawing/2014/main" id="{9217B855-F2BF-4507-9F5E-64D17A2E60B1}"/>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21" name="Picture 20" descr="NYC Accelerator Logo">
            <a:extLst>
              <a:ext uri="{FF2B5EF4-FFF2-40B4-BE49-F238E27FC236}">
                <a16:creationId xmlns:a16="http://schemas.microsoft.com/office/drawing/2014/main" id="{EAE495E7-A118-4727-9228-5A21F4C4E7B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5" name="Text Placeholder 4">
            <a:extLst>
              <a:ext uri="{FF2B5EF4-FFF2-40B4-BE49-F238E27FC236}">
                <a16:creationId xmlns:a16="http://schemas.microsoft.com/office/drawing/2014/main" id="{06487D6A-B788-41D0-AEB7-C12CA1155C66}"/>
              </a:ext>
            </a:extLst>
          </p:cNvPr>
          <p:cNvSpPr>
            <a:spLocks noGrp="1"/>
          </p:cNvSpPr>
          <p:nvPr>
            <p:ph type="body" sz="quarter" idx="15"/>
          </p:nvPr>
        </p:nvSpPr>
        <p:spPr>
          <a:xfrm>
            <a:off x="850900" y="2257109"/>
            <a:ext cx="5157788" cy="384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ABE8F63F-522A-4104-BD45-FE3202DC4CE9}"/>
              </a:ext>
            </a:extLst>
          </p:cNvPr>
          <p:cNvSpPr>
            <a:spLocks noGrp="1"/>
          </p:cNvSpPr>
          <p:nvPr>
            <p:ph type="body" sz="quarter" idx="16"/>
          </p:nvPr>
        </p:nvSpPr>
        <p:spPr>
          <a:xfrm>
            <a:off x="6209173" y="2257108"/>
            <a:ext cx="5157788" cy="384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092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 name="Picture 2" descr="Picture of a boiler and a meter">
            <a:extLst>
              <a:ext uri="{FF2B5EF4-FFF2-40B4-BE49-F238E27FC236}">
                <a16:creationId xmlns:a16="http://schemas.microsoft.com/office/drawing/2014/main" id="{C2960032-A9D0-45FE-ABA6-13EA88FCFC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93090" y="205740"/>
            <a:ext cx="6630961" cy="6446520"/>
          </a:xfrm>
          <a:prstGeom prst="rect">
            <a:avLst/>
          </a:prstGeom>
        </p:spPr>
      </p:pic>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4693007" cy="3200463"/>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dirty="0"/>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795935"/>
            <a:ext cx="4693007"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5523" y="302772"/>
            <a:ext cx="1618923" cy="602238"/>
          </a:xfrm>
          <a:prstGeom prst="rect">
            <a:avLst/>
          </a:prstGeom>
        </p:spPr>
      </p:pic>
    </p:spTree>
    <p:extLst>
      <p:ext uri="{BB962C8B-B14F-4D97-AF65-F5344CB8AC3E}">
        <p14:creationId xmlns:p14="http://schemas.microsoft.com/office/powerpoint/2010/main" val="18782079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10515600" cy="1013732"/>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38200" y="6361716"/>
            <a:ext cx="4114800" cy="365125"/>
          </a:xfrm>
        </p:spPr>
        <p:txBody>
          <a:bodyPr/>
          <a:lstStyle/>
          <a:p>
            <a:endParaRPr lang="en-US"/>
          </a:p>
        </p:txBody>
      </p:sp>
      <p:sp>
        <p:nvSpPr>
          <p:cNvPr id="12" name="Google Shape;92;p18">
            <a:extLst>
              <a:ext uri="{FF2B5EF4-FFF2-40B4-BE49-F238E27FC236}">
                <a16:creationId xmlns:a16="http://schemas.microsoft.com/office/drawing/2014/main" id="{8C663E0C-4D36-46C9-A1E4-9E5674FD27AE}"/>
              </a:ext>
            </a:extLst>
          </p:cNvPr>
          <p:cNvSpPr/>
          <p:nvPr/>
        </p:nvSpPr>
        <p:spPr>
          <a:xfrm>
            <a:off x="0" y="2789"/>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3" name="Slide Number Placeholder 5">
            <a:extLst>
              <a:ext uri="{FF2B5EF4-FFF2-40B4-BE49-F238E27FC236}">
                <a16:creationId xmlns:a16="http://schemas.microsoft.com/office/drawing/2014/main" id="{E5FB3A25-9B10-4322-9EB0-EBF38E811ECF}"/>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14" name="Picture 13" descr="NYC Accelerator Logo">
            <a:extLst>
              <a:ext uri="{FF2B5EF4-FFF2-40B4-BE49-F238E27FC236}">
                <a16:creationId xmlns:a16="http://schemas.microsoft.com/office/drawing/2014/main" id="{245F45CC-22AE-4CE0-ABEA-92E07F542CE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0" name="Text Placeholder 4">
            <a:extLst>
              <a:ext uri="{FF2B5EF4-FFF2-40B4-BE49-F238E27FC236}">
                <a16:creationId xmlns:a16="http://schemas.microsoft.com/office/drawing/2014/main" id="{87B10340-081C-4E85-B424-8BA6612BEC8D}"/>
              </a:ext>
            </a:extLst>
          </p:cNvPr>
          <p:cNvSpPr>
            <a:spLocks noGrp="1"/>
          </p:cNvSpPr>
          <p:nvPr>
            <p:ph type="body" sz="quarter" idx="15"/>
          </p:nvPr>
        </p:nvSpPr>
        <p:spPr>
          <a:xfrm>
            <a:off x="838200" y="1528863"/>
            <a:ext cx="5157216"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a:extLst>
              <a:ext uri="{FF2B5EF4-FFF2-40B4-BE49-F238E27FC236}">
                <a16:creationId xmlns:a16="http://schemas.microsoft.com/office/drawing/2014/main" id="{54335A85-C12D-4336-A4A9-5819E62DC2AC}"/>
              </a:ext>
            </a:extLst>
          </p:cNvPr>
          <p:cNvSpPr>
            <a:spLocks noGrp="1"/>
          </p:cNvSpPr>
          <p:nvPr>
            <p:ph type="body" sz="quarter" idx="16"/>
          </p:nvPr>
        </p:nvSpPr>
        <p:spPr>
          <a:xfrm>
            <a:off x="6196584" y="1528863"/>
            <a:ext cx="5157216"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7848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547E-0BF8-4561-9243-37606C092F3C}"/>
              </a:ext>
            </a:extLst>
          </p:cNvPr>
          <p:cNvSpPr>
            <a:spLocks noGrp="1"/>
          </p:cNvSpPr>
          <p:nvPr>
            <p:ph type="title"/>
          </p:nvPr>
        </p:nvSpPr>
        <p:spPr>
          <a:xfrm>
            <a:off x="838200" y="365126"/>
            <a:ext cx="10515600" cy="1013732"/>
          </a:xfrm>
        </p:spPr>
        <p:txBody>
          <a:bodyPr>
            <a:normAutofit/>
          </a:bodyPr>
          <a:lstStyle>
            <a:lvl1pPr>
              <a:defRPr sz="32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7623B30F-9F4E-4DCB-A619-B5368A31C756}"/>
              </a:ext>
            </a:extLst>
          </p:cNvPr>
          <p:cNvSpPr>
            <a:spLocks noGrp="1"/>
          </p:cNvSpPr>
          <p:nvPr>
            <p:ph type="ftr" sz="quarter" idx="11"/>
          </p:nvPr>
        </p:nvSpPr>
        <p:spPr>
          <a:xfrm>
            <a:off x="838200" y="6361716"/>
            <a:ext cx="4114800" cy="365125"/>
          </a:xfrm>
        </p:spPr>
        <p:txBody>
          <a:bodyPr/>
          <a:lstStyle/>
          <a:p>
            <a:endParaRPr lang="en-US"/>
          </a:p>
        </p:txBody>
      </p:sp>
      <p:sp>
        <p:nvSpPr>
          <p:cNvPr id="12" name="Google Shape;92;p18">
            <a:extLst>
              <a:ext uri="{FF2B5EF4-FFF2-40B4-BE49-F238E27FC236}">
                <a16:creationId xmlns:a16="http://schemas.microsoft.com/office/drawing/2014/main" id="{8C663E0C-4D36-46C9-A1E4-9E5674FD27AE}"/>
              </a:ext>
            </a:extLst>
          </p:cNvPr>
          <p:cNvSpPr/>
          <p:nvPr/>
        </p:nvSpPr>
        <p:spPr>
          <a:xfrm>
            <a:off x="0" y="2789"/>
            <a:ext cx="12219232"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3" name="Slide Number Placeholder 5">
            <a:extLst>
              <a:ext uri="{FF2B5EF4-FFF2-40B4-BE49-F238E27FC236}">
                <a16:creationId xmlns:a16="http://schemas.microsoft.com/office/drawing/2014/main" id="{E5FB3A25-9B10-4322-9EB0-EBF38E811ECF}"/>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14" name="Picture 13" descr="NYC Accelerator Logo">
            <a:extLst>
              <a:ext uri="{FF2B5EF4-FFF2-40B4-BE49-F238E27FC236}">
                <a16:creationId xmlns:a16="http://schemas.microsoft.com/office/drawing/2014/main" id="{245F45CC-22AE-4CE0-ABEA-92E07F542CE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15" name="Text Placeholder 4">
            <a:extLst>
              <a:ext uri="{FF2B5EF4-FFF2-40B4-BE49-F238E27FC236}">
                <a16:creationId xmlns:a16="http://schemas.microsoft.com/office/drawing/2014/main" id="{54335A85-C12D-4336-A4A9-5819E62DC2AC}"/>
              </a:ext>
            </a:extLst>
          </p:cNvPr>
          <p:cNvSpPr>
            <a:spLocks noGrp="1"/>
          </p:cNvSpPr>
          <p:nvPr>
            <p:ph type="body" sz="quarter" idx="16"/>
          </p:nvPr>
        </p:nvSpPr>
        <p:spPr>
          <a:xfrm>
            <a:off x="6196584" y="1528863"/>
            <a:ext cx="5157216" cy="4544568"/>
          </a:xfrm>
        </p:spPr>
        <p:txBody>
          <a:bodyPr/>
          <a:lstStyle>
            <a:lvl1pPr marL="0" indent="0">
              <a:buNone/>
              <a:defRPr/>
            </a:lvl1pPr>
          </a:lstStyle>
          <a:p>
            <a:pPr lvl="0"/>
            <a:r>
              <a:rPr lang="en-US"/>
              <a:t>Click to edit Master text styles</a:t>
            </a:r>
          </a:p>
        </p:txBody>
      </p:sp>
      <p:sp>
        <p:nvSpPr>
          <p:cNvPr id="4" name="Text Placeholder 3">
            <a:extLst>
              <a:ext uri="{FF2B5EF4-FFF2-40B4-BE49-F238E27FC236}">
                <a16:creationId xmlns:a16="http://schemas.microsoft.com/office/drawing/2014/main" id="{2F9AAB17-3BED-4110-83AD-51B376730148}"/>
              </a:ext>
            </a:extLst>
          </p:cNvPr>
          <p:cNvSpPr>
            <a:spLocks noGrp="1"/>
          </p:cNvSpPr>
          <p:nvPr>
            <p:ph type="body" sz="quarter" idx="17"/>
          </p:nvPr>
        </p:nvSpPr>
        <p:spPr>
          <a:xfrm>
            <a:off x="838200" y="1528763"/>
            <a:ext cx="5157216" cy="4545012"/>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42844068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One Column Text + Image 1">
    <p:spTree>
      <p:nvGrpSpPr>
        <p:cNvPr id="1" name=""/>
        <p:cNvGrpSpPr/>
        <p:nvPr/>
      </p:nvGrpSpPr>
      <p:grpSpPr>
        <a:xfrm>
          <a:off x="0" y="0"/>
          <a:ext cx="0" cy="0"/>
          <a:chOff x="0" y="0"/>
          <a:chExt cx="0" cy="0"/>
        </a:xfrm>
      </p:grpSpPr>
      <p:pic>
        <p:nvPicPr>
          <p:cNvPr id="3" name="Picture 2" descr="Picture of a pedestrian walking down a street in NYC">
            <a:extLst>
              <a:ext uri="{FF2B5EF4-FFF2-40B4-BE49-F238E27FC236}">
                <a16:creationId xmlns:a16="http://schemas.microsoft.com/office/drawing/2014/main" id="{D4C89760-FDA8-492F-B5D2-815F52F8DC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47718" y="91440"/>
            <a:ext cx="3044282"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1354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One Column Text + Image 7">
    <p:spTree>
      <p:nvGrpSpPr>
        <p:cNvPr id="1" name=""/>
        <p:cNvGrpSpPr/>
        <p:nvPr/>
      </p:nvGrpSpPr>
      <p:grpSpPr>
        <a:xfrm>
          <a:off x="0" y="0"/>
          <a:ext cx="0" cy="0"/>
          <a:chOff x="0" y="0"/>
          <a:chExt cx="0" cy="0"/>
        </a:xfrm>
      </p:grpSpPr>
      <p:pic>
        <p:nvPicPr>
          <p:cNvPr id="9" name="Picture 8" descr="Picture of a pedestrian walking down a street in Chinatown">
            <a:extLst>
              <a:ext uri="{FF2B5EF4-FFF2-40B4-BE49-F238E27FC236}">
                <a16:creationId xmlns:a16="http://schemas.microsoft.com/office/drawing/2014/main" id="{125D2510-B37F-403A-A322-A49C3B588DCF}"/>
              </a:ext>
            </a:extLst>
          </p:cNvPr>
          <p:cNvPicPr>
            <a:picLocks noChangeAspect="1"/>
          </p:cNvPicPr>
          <p:nvPr/>
        </p:nvPicPr>
        <p:blipFill rotWithShape="1">
          <a:blip r:embed="rId2"/>
          <a:srcRect l="8485" r="25720"/>
          <a:stretch/>
        </p:blipFill>
        <p:spPr>
          <a:xfrm>
            <a:off x="9207791" y="64220"/>
            <a:ext cx="2984207" cy="6788552"/>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0799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One Column Text + Image 2">
    <p:spTree>
      <p:nvGrpSpPr>
        <p:cNvPr id="1" name=""/>
        <p:cNvGrpSpPr/>
        <p:nvPr/>
      </p:nvGrpSpPr>
      <p:grpSpPr>
        <a:xfrm>
          <a:off x="0" y="0"/>
          <a:ext cx="0" cy="0"/>
          <a:chOff x="0" y="0"/>
          <a:chExt cx="0" cy="0"/>
        </a:xfrm>
      </p:grpSpPr>
      <p:pic>
        <p:nvPicPr>
          <p:cNvPr id="9" name="Picture 8" descr="Picture of a new building being constructed">
            <a:extLst>
              <a:ext uri="{FF2B5EF4-FFF2-40B4-BE49-F238E27FC236}">
                <a16:creationId xmlns:a16="http://schemas.microsoft.com/office/drawing/2014/main" id="{2A9DAEB7-BC71-435E-B804-E33E0DD91E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47719" y="91440"/>
            <a:ext cx="3044281"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8057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One Column Text + Image 3">
    <p:spTree>
      <p:nvGrpSpPr>
        <p:cNvPr id="1" name=""/>
        <p:cNvGrpSpPr/>
        <p:nvPr/>
      </p:nvGrpSpPr>
      <p:grpSpPr>
        <a:xfrm>
          <a:off x="0" y="0"/>
          <a:ext cx="0" cy="0"/>
          <a:chOff x="0" y="0"/>
          <a:chExt cx="0" cy="0"/>
        </a:xfrm>
      </p:grpSpPr>
      <p:pic>
        <p:nvPicPr>
          <p:cNvPr id="10" name="Picture 9" descr="Building facade">
            <a:extLst>
              <a:ext uri="{FF2B5EF4-FFF2-40B4-BE49-F238E27FC236}">
                <a16:creationId xmlns:a16="http://schemas.microsoft.com/office/drawing/2014/main" id="{C6B4AEED-E480-4C85-9F9B-D3A0CEF5AA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018"/>
          <a:stretch/>
        </p:blipFill>
        <p:spPr>
          <a:xfrm>
            <a:off x="9207795" y="103908"/>
            <a:ext cx="2984205" cy="6754091"/>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Picture of a pedestrian walking a dog in a crosswalk">
            <a:extLst>
              <a:ext uri="{FF2B5EF4-FFF2-40B4-BE49-F238E27FC236}">
                <a16:creationId xmlns:a16="http://schemas.microsoft.com/office/drawing/2014/main" id="{9FA7CF42-AC60-4678-9C56-1895B4D1C0E2}"/>
              </a:ext>
            </a:extLst>
          </p:cNvPr>
          <p:cNvPicPr>
            <a:picLocks noChangeAspect="1"/>
          </p:cNvPicPr>
          <p:nvPr/>
        </p:nvPicPr>
        <p:blipFill rotWithShape="1">
          <a:blip r:embed="rId3"/>
          <a:srcRect l="20959" r="11083"/>
          <a:stretch/>
        </p:blipFill>
        <p:spPr>
          <a:xfrm>
            <a:off x="9207795" y="193732"/>
            <a:ext cx="2984205" cy="6664268"/>
          </a:xfrm>
          <a:prstGeom prst="rect">
            <a:avLst/>
          </a:prstGeom>
        </p:spPr>
      </p:pic>
    </p:spTree>
    <p:extLst>
      <p:ext uri="{BB962C8B-B14F-4D97-AF65-F5344CB8AC3E}">
        <p14:creationId xmlns:p14="http://schemas.microsoft.com/office/powerpoint/2010/main" val="2076223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One Column Text + Image 3">
    <p:spTree>
      <p:nvGrpSpPr>
        <p:cNvPr id="1" name=""/>
        <p:cNvGrpSpPr/>
        <p:nvPr/>
      </p:nvGrpSpPr>
      <p:grpSpPr>
        <a:xfrm>
          <a:off x="0" y="0"/>
          <a:ext cx="0" cy="0"/>
          <a:chOff x="0" y="0"/>
          <a:chExt cx="0" cy="0"/>
        </a:xfrm>
      </p:grpSpPr>
      <p:pic>
        <p:nvPicPr>
          <p:cNvPr id="10" name="Picture 9" descr="Picture of a building facade">
            <a:extLst>
              <a:ext uri="{FF2B5EF4-FFF2-40B4-BE49-F238E27FC236}">
                <a16:creationId xmlns:a16="http://schemas.microsoft.com/office/drawing/2014/main" id="{C6B4AEED-E480-4C85-9F9B-D3A0CEF5AA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018"/>
          <a:stretch/>
        </p:blipFill>
        <p:spPr>
          <a:xfrm>
            <a:off x="9207795" y="103908"/>
            <a:ext cx="2984205" cy="6754091"/>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00275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One Column Text + Image 4">
    <p:spTree>
      <p:nvGrpSpPr>
        <p:cNvPr id="1" name=""/>
        <p:cNvGrpSpPr/>
        <p:nvPr/>
      </p:nvGrpSpPr>
      <p:grpSpPr>
        <a:xfrm>
          <a:off x="0" y="0"/>
          <a:ext cx="0" cy="0"/>
          <a:chOff x="0" y="0"/>
          <a:chExt cx="0" cy="0"/>
        </a:xfrm>
      </p:grpSpPr>
      <p:pic>
        <p:nvPicPr>
          <p:cNvPr id="9" name="Picture 8" descr="Picture of the Manhattan skyline from the perspective of northern Manhattan">
            <a:extLst>
              <a:ext uri="{FF2B5EF4-FFF2-40B4-BE49-F238E27FC236}">
                <a16:creationId xmlns:a16="http://schemas.microsoft.com/office/drawing/2014/main" id="{AF9A0A48-EBD8-4620-ACB6-2ECBB94CBBD5}"/>
              </a:ext>
            </a:extLst>
          </p:cNvPr>
          <p:cNvPicPr>
            <a:picLocks noChangeAspect="1"/>
          </p:cNvPicPr>
          <p:nvPr/>
        </p:nvPicPr>
        <p:blipFill rotWithShape="1">
          <a:blip r:embed="rId2" cstate="email">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9207793" y="0"/>
            <a:ext cx="2984207" cy="685800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1978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One Column Text + Image 5">
    <p:spTree>
      <p:nvGrpSpPr>
        <p:cNvPr id="1" name=""/>
        <p:cNvGrpSpPr/>
        <p:nvPr/>
      </p:nvGrpSpPr>
      <p:grpSpPr>
        <a:xfrm>
          <a:off x="0" y="0"/>
          <a:ext cx="0" cy="0"/>
          <a:chOff x="0" y="0"/>
          <a:chExt cx="0" cy="0"/>
        </a:xfrm>
      </p:grpSpPr>
      <p:pic>
        <p:nvPicPr>
          <p:cNvPr id="10" name="Picture 10" descr="Picture of a building facade">
            <a:extLst>
              <a:ext uri="{FF2B5EF4-FFF2-40B4-BE49-F238E27FC236}">
                <a16:creationId xmlns:a16="http://schemas.microsoft.com/office/drawing/2014/main" id="{CDA69D7E-4D35-4F9A-92CA-AE908E4E59E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207795" y="193732"/>
            <a:ext cx="2984205" cy="666426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7604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One Column Text + Image 6">
    <p:spTree>
      <p:nvGrpSpPr>
        <p:cNvPr id="1" name=""/>
        <p:cNvGrpSpPr/>
        <p:nvPr/>
      </p:nvGrpSpPr>
      <p:grpSpPr>
        <a:xfrm>
          <a:off x="0" y="0"/>
          <a:ext cx="0" cy="0"/>
          <a:chOff x="0" y="0"/>
          <a:chExt cx="0" cy="0"/>
        </a:xfrm>
      </p:grpSpPr>
      <p:pic>
        <p:nvPicPr>
          <p:cNvPr id="9" name="Picture 6" descr="Picture of a construction worker on the construction site of an NYC skyscraper">
            <a:extLst>
              <a:ext uri="{FF2B5EF4-FFF2-40B4-BE49-F238E27FC236}">
                <a16:creationId xmlns:a16="http://schemas.microsoft.com/office/drawing/2014/main" id="{FE9C0AAF-B47B-406E-8892-924C95BA89B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207795" y="0"/>
            <a:ext cx="298420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7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556E61-B2ED-49DB-81E4-FC0E0D0E4ECC}"/>
              </a:ext>
            </a:extLst>
          </p:cNvPr>
          <p:cNvSpPr>
            <a:spLocks noGrp="1"/>
          </p:cNvSpPr>
          <p:nvPr>
            <p:ph type="body" sz="quarter" idx="11"/>
          </p:nvPr>
        </p:nvSpPr>
        <p:spPr>
          <a:xfrm>
            <a:off x="345524" y="1240908"/>
            <a:ext cx="6652435" cy="3480382"/>
          </a:xfrm>
        </p:spPr>
        <p:txBody>
          <a:bodyPr anchor="b">
            <a:normAutofit/>
          </a:bodyPr>
          <a:lstStyle>
            <a:lvl1pPr marL="0" indent="0">
              <a:buNone/>
              <a:defRPr sz="4400" b="1">
                <a:solidFill>
                  <a:schemeClr val="accent2"/>
                </a:solidFill>
                <a:latin typeface="Arial Black" panose="020B0A040201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sp>
        <p:nvSpPr>
          <p:cNvPr id="14" name="Text Placeholder 12">
            <a:extLst>
              <a:ext uri="{FF2B5EF4-FFF2-40B4-BE49-F238E27FC236}">
                <a16:creationId xmlns:a16="http://schemas.microsoft.com/office/drawing/2014/main" id="{EE3D68C6-3E51-43AF-874C-C7499576D599}"/>
              </a:ext>
            </a:extLst>
          </p:cNvPr>
          <p:cNvSpPr>
            <a:spLocks noGrp="1"/>
          </p:cNvSpPr>
          <p:nvPr>
            <p:ph type="body" sz="quarter" idx="12"/>
          </p:nvPr>
        </p:nvSpPr>
        <p:spPr>
          <a:xfrm>
            <a:off x="345523" y="4972745"/>
            <a:ext cx="6652435" cy="1288694"/>
          </a:xfrm>
        </p:spPr>
        <p:txBody>
          <a:bodyPr anchor="b">
            <a:normAutofit/>
          </a:bodyPr>
          <a:lstStyle>
            <a:lvl1pPr marL="0" indent="0">
              <a:buNone/>
              <a:defRPr sz="2000">
                <a:solidFill>
                  <a:schemeClr val="tx1"/>
                </a:solidFill>
                <a:latin typeface="Arial" panose="020B0604020202020204" pitchFamily="34" charset="0"/>
                <a:cs typeface="Arial" panose="020B0604020202020204" pitchFamily="34" charset="0"/>
              </a:defRPr>
            </a:lvl1pPr>
            <a:lvl4pPr marL="1325880" indent="0" algn="l">
              <a:buNone/>
              <a:defRPr sz="4400">
                <a:latin typeface="Ferry Black" panose="00000A00000000000000" pitchFamily="50" charset="0"/>
              </a:defRPr>
            </a:lvl4pPr>
          </a:lstStyle>
          <a:p>
            <a:pPr lvl="0"/>
            <a:endParaRPr lang="en-US"/>
          </a:p>
        </p:txBody>
      </p:sp>
      <p:pic>
        <p:nvPicPr>
          <p:cNvPr id="15" name="Picture 14" descr="NYC Accelerator Logo">
            <a:extLst>
              <a:ext uri="{FF2B5EF4-FFF2-40B4-BE49-F238E27FC236}">
                <a16:creationId xmlns:a16="http://schemas.microsoft.com/office/drawing/2014/main" id="{36FDE329-AFFA-40C4-804F-98B757A6DE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5523" y="302772"/>
            <a:ext cx="1618923" cy="602238"/>
          </a:xfrm>
          <a:prstGeom prst="rect">
            <a:avLst/>
          </a:prstGeom>
        </p:spPr>
      </p:pic>
      <p:pic>
        <p:nvPicPr>
          <p:cNvPr id="6" name="Picture 5" descr="Picture of the Manhattan skyline from the perspective of northern Manhattan">
            <a:extLst>
              <a:ext uri="{FF2B5EF4-FFF2-40B4-BE49-F238E27FC236}">
                <a16:creationId xmlns:a16="http://schemas.microsoft.com/office/drawing/2014/main" id="{B495B90C-95D7-43AC-A5C6-F21BEA9131E8}"/>
              </a:ext>
            </a:extLst>
          </p:cNvPr>
          <p:cNvPicPr>
            <a:picLocks noChangeAspect="1"/>
          </p:cNvPicPr>
          <p:nvPr userDrawn="1"/>
        </p:nvPicPr>
        <p:blipFill>
          <a:blip r:embed="rId3" cstate="email">
            <a:alphaModFix/>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7673549" y="148684"/>
            <a:ext cx="4381500" cy="6560633"/>
          </a:xfrm>
          <a:prstGeom prst="rect">
            <a:avLst/>
          </a:prstGeom>
        </p:spPr>
      </p:pic>
    </p:spTree>
    <p:extLst>
      <p:ext uri="{BB962C8B-B14F-4D97-AF65-F5344CB8AC3E}">
        <p14:creationId xmlns:p14="http://schemas.microsoft.com/office/powerpoint/2010/main" val="1132881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One Column Text + Image 7">
    <p:spTree>
      <p:nvGrpSpPr>
        <p:cNvPr id="1" name=""/>
        <p:cNvGrpSpPr/>
        <p:nvPr/>
      </p:nvGrpSpPr>
      <p:grpSpPr>
        <a:xfrm>
          <a:off x="0" y="0"/>
          <a:ext cx="0" cy="0"/>
          <a:chOff x="0" y="0"/>
          <a:chExt cx="0" cy="0"/>
        </a:xfrm>
      </p:grpSpPr>
      <p:pic>
        <p:nvPicPr>
          <p:cNvPr id="10" name="Picture 4" descr="Picture of a building facade&#10;">
            <a:extLst>
              <a:ext uri="{FF2B5EF4-FFF2-40B4-BE49-F238E27FC236}">
                <a16:creationId xmlns:a16="http://schemas.microsoft.com/office/drawing/2014/main" id="{65D92DF8-B5E6-47D9-8A6B-26093C74210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402"/>
          <a:stretch/>
        </p:blipFill>
        <p:spPr bwMode="auto">
          <a:xfrm>
            <a:off x="9207793" y="96172"/>
            <a:ext cx="2984207" cy="676182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8200" y="365125"/>
            <a:ext cx="7986823" cy="1042761"/>
          </a:xfrm>
        </p:spPr>
        <p:txBody>
          <a:bodyPr>
            <a:normAutofit/>
          </a:bodyPr>
          <a:lstStyle>
            <a:lvl1pPr>
              <a:defRPr sz="3200">
                <a:solidFill>
                  <a:schemeClr val="accent2"/>
                </a:solidFill>
              </a:defRPr>
            </a:lvl1pPr>
          </a:lstStyle>
          <a:p>
            <a:r>
              <a:rPr lang="en-US"/>
              <a:t>Click to edit Master title style</a:t>
            </a:r>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8200" y="6361716"/>
            <a:ext cx="4114800" cy="365125"/>
          </a:xfrm>
        </p:spPr>
        <p:txBody>
          <a:bodyPr/>
          <a:lstStyle/>
          <a:p>
            <a:endParaRPr lang="en-US"/>
          </a:p>
        </p:txBody>
      </p:sp>
      <p:sp>
        <p:nvSpPr>
          <p:cNvPr id="14" name="Slide Number Placeholder 5">
            <a:extLst>
              <a:ext uri="{FF2B5EF4-FFF2-40B4-BE49-F238E27FC236}">
                <a16:creationId xmlns:a16="http://schemas.microsoft.com/office/drawing/2014/main" id="{EC416808-97D2-4FA3-973C-F9BDB7FB4815}"/>
              </a:ext>
            </a:extLst>
          </p:cNvPr>
          <p:cNvSpPr>
            <a:spLocks noGrp="1"/>
          </p:cNvSpPr>
          <p:nvPr>
            <p:ph type="sldNum" sz="quarter" idx="12"/>
          </p:nvPr>
        </p:nvSpPr>
        <p:spPr>
          <a:xfrm>
            <a:off x="5672958" y="6361716"/>
            <a:ext cx="846083" cy="365125"/>
          </a:xfrm>
        </p:spPr>
        <p:txBody>
          <a:bodyPr/>
          <a:lstStyle>
            <a:lvl1pPr algn="ctr">
              <a:defRPr/>
            </a:lvl1pPr>
          </a:lstStyle>
          <a:p>
            <a:fld id="{2D1AE146-63E8-4617-8EAF-024273DA45E0}" type="slidenum">
              <a:rPr lang="en-US" smtClean="0"/>
              <a:t>‹#›</a:t>
            </a:fld>
            <a:endParaRPr lang="en-US"/>
          </a:p>
        </p:txBody>
      </p:sp>
      <p:sp>
        <p:nvSpPr>
          <p:cNvPr id="17" name="Google Shape;92;p18">
            <a:extLst>
              <a:ext uri="{FF2B5EF4-FFF2-40B4-BE49-F238E27FC236}">
                <a16:creationId xmlns:a16="http://schemas.microsoft.com/office/drawing/2014/main" id="{E5B8C054-739C-4E6E-B0FA-0085CB605153}"/>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8" name="Text Placeholder 2">
            <a:extLst>
              <a:ext uri="{FF2B5EF4-FFF2-40B4-BE49-F238E27FC236}">
                <a16:creationId xmlns:a16="http://schemas.microsoft.com/office/drawing/2014/main" id="{AA79069B-FACC-4205-B446-39330570BBD8}"/>
              </a:ext>
            </a:extLst>
          </p:cNvPr>
          <p:cNvSpPr>
            <a:spLocks noGrp="1"/>
          </p:cNvSpPr>
          <p:nvPr>
            <p:ph type="body" idx="13"/>
          </p:nvPr>
        </p:nvSpPr>
        <p:spPr>
          <a:xfrm>
            <a:off x="838200" y="1570393"/>
            <a:ext cx="7986823"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53930-3EFD-452C-8D99-63C011EB477F}"/>
              </a:ext>
            </a:extLst>
          </p:cNvPr>
          <p:cNvSpPr>
            <a:spLocks noGrp="1"/>
          </p:cNvSpPr>
          <p:nvPr>
            <p:ph sz="quarter" idx="14"/>
          </p:nvPr>
        </p:nvSpPr>
        <p:spPr>
          <a:xfrm>
            <a:off x="840255" y="2254250"/>
            <a:ext cx="7982712"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3006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One Column Text + Image 8">
    <p:spTree>
      <p:nvGrpSpPr>
        <p:cNvPr id="1" name=""/>
        <p:cNvGrpSpPr/>
        <p:nvPr/>
      </p:nvGrpSpPr>
      <p:grpSpPr>
        <a:xfrm>
          <a:off x="0" y="0"/>
          <a:ext cx="0" cy="0"/>
          <a:chOff x="0" y="0"/>
          <a:chExt cx="0" cy="0"/>
        </a:xfrm>
      </p:grpSpPr>
      <p:pic>
        <p:nvPicPr>
          <p:cNvPr id="3" name="Picture 2" descr="Picture of a statue outside of a brick apartment building. The building shows AC units and fire escapes.">
            <a:extLst>
              <a:ext uri="{FF2B5EF4-FFF2-40B4-BE49-F238E27FC236}">
                <a16:creationId xmlns:a16="http://schemas.microsoft.com/office/drawing/2014/main" id="{1C2582B3-12BC-4A18-B6F6-3D7F8A66D1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7598"/>
          <a:stretch/>
        </p:blipFill>
        <p:spPr>
          <a:xfrm>
            <a:off x="5901556" y="91440"/>
            <a:ext cx="6290444"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a:t>Click to edit Master title style</a:t>
            </a:r>
            <a:endParaRPr lang="en-US" dirty="0"/>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2D1AE146-63E8-4617-8EAF-024273DA45E0}" type="slidenum">
              <a:rPr lang="en-US" smtClean="0"/>
              <a:t>‹#›</a:t>
            </a:fld>
            <a:endParaRPr lang="en-US"/>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619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One Column Text + Image 9">
    <p:spTree>
      <p:nvGrpSpPr>
        <p:cNvPr id="1" name=""/>
        <p:cNvGrpSpPr/>
        <p:nvPr/>
      </p:nvGrpSpPr>
      <p:grpSpPr>
        <a:xfrm>
          <a:off x="0" y="0"/>
          <a:ext cx="0" cy="0"/>
          <a:chOff x="0" y="0"/>
          <a:chExt cx="0" cy="0"/>
        </a:xfrm>
      </p:grpSpPr>
      <p:pic>
        <p:nvPicPr>
          <p:cNvPr id="10" name="Picture 9" descr="A picture containing floor&#10;&#10;Description automatically generated">
            <a:extLst>
              <a:ext uri="{FF2B5EF4-FFF2-40B4-BE49-F238E27FC236}">
                <a16:creationId xmlns:a16="http://schemas.microsoft.com/office/drawing/2014/main" id="{B02BA1EC-805A-45B3-99B5-B45567AEFE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04" r="23391"/>
          <a:stretch/>
        </p:blipFill>
        <p:spPr>
          <a:xfrm>
            <a:off x="5812099" y="91440"/>
            <a:ext cx="6379901"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a:t>Click to edit Master title style</a:t>
            </a:r>
            <a:endParaRPr lang="en-US" dirty="0"/>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2D1AE146-63E8-4617-8EAF-024273DA45E0}" type="slidenum">
              <a:rPr lang="en-US" smtClean="0"/>
              <a:t>‹#›</a:t>
            </a:fld>
            <a:endParaRPr lang="en-US"/>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Picture of a pedestrian walking in a cross walk under a subway underpass in Queens.&#10;">
            <a:extLst>
              <a:ext uri="{FF2B5EF4-FFF2-40B4-BE49-F238E27FC236}">
                <a16:creationId xmlns:a16="http://schemas.microsoft.com/office/drawing/2014/main" id="{1E5B3D2C-7297-4A69-B1C5-994CCDF2D352}"/>
              </a:ext>
            </a:extLst>
          </p:cNvPr>
          <p:cNvPicPr>
            <a:picLocks noChangeAspect="1"/>
          </p:cNvPicPr>
          <p:nvPr/>
        </p:nvPicPr>
        <p:blipFill rotWithShape="1">
          <a:blip r:embed="rId3"/>
          <a:srcRect l="34406" r="2177"/>
          <a:stretch/>
        </p:blipFill>
        <p:spPr>
          <a:xfrm>
            <a:off x="5812099" y="193732"/>
            <a:ext cx="6379901" cy="6670857"/>
          </a:xfrm>
          <a:prstGeom prst="rect">
            <a:avLst/>
          </a:prstGeom>
        </p:spPr>
      </p:pic>
    </p:spTree>
    <p:extLst>
      <p:ext uri="{BB962C8B-B14F-4D97-AF65-F5344CB8AC3E}">
        <p14:creationId xmlns:p14="http://schemas.microsoft.com/office/powerpoint/2010/main" val="22960490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One Column Text + Image 10">
    <p:spTree>
      <p:nvGrpSpPr>
        <p:cNvPr id="1" name=""/>
        <p:cNvGrpSpPr/>
        <p:nvPr/>
      </p:nvGrpSpPr>
      <p:grpSpPr>
        <a:xfrm>
          <a:off x="0" y="0"/>
          <a:ext cx="0" cy="0"/>
          <a:chOff x="0" y="0"/>
          <a:chExt cx="0" cy="0"/>
        </a:xfrm>
      </p:grpSpPr>
      <p:pic>
        <p:nvPicPr>
          <p:cNvPr id="12" name="Picture 11" descr="A solar panel on a roof&#10;&#10;Description automatically generated with low confidence">
            <a:extLst>
              <a:ext uri="{FF2B5EF4-FFF2-40B4-BE49-F238E27FC236}">
                <a16:creationId xmlns:a16="http://schemas.microsoft.com/office/drawing/2014/main" id="{6920B2C1-17FD-4162-BEED-D1755DF545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990"/>
          <a:stretch/>
        </p:blipFill>
        <p:spPr>
          <a:xfrm>
            <a:off x="5799854" y="91440"/>
            <a:ext cx="6392146"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a:t>Click to edit Master title style</a:t>
            </a:r>
            <a:endParaRPr lang="en-US" dirty="0"/>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2D1AE146-63E8-4617-8EAF-024273DA45E0}" type="slidenum">
              <a:rPr lang="en-US" smtClean="0"/>
              <a:t>‹#›</a:t>
            </a:fld>
            <a:endParaRPr lang="en-US"/>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Picture of a green park surrounded by buildings in NYC">
            <a:extLst>
              <a:ext uri="{FF2B5EF4-FFF2-40B4-BE49-F238E27FC236}">
                <a16:creationId xmlns:a16="http://schemas.microsoft.com/office/drawing/2014/main" id="{2CF29546-1A74-42F0-8E57-D84AECD40DC1}"/>
              </a:ext>
            </a:extLst>
          </p:cNvPr>
          <p:cNvPicPr>
            <a:picLocks noChangeAspect="1"/>
          </p:cNvPicPr>
          <p:nvPr/>
        </p:nvPicPr>
        <p:blipFill rotWithShape="1">
          <a:blip r:embed="rId3"/>
          <a:srcRect l="36326"/>
          <a:stretch/>
        </p:blipFill>
        <p:spPr>
          <a:xfrm>
            <a:off x="5797436" y="187143"/>
            <a:ext cx="6394562" cy="6672263"/>
          </a:xfrm>
          <a:prstGeom prst="rect">
            <a:avLst/>
          </a:prstGeom>
        </p:spPr>
      </p:pic>
    </p:spTree>
    <p:extLst>
      <p:ext uri="{BB962C8B-B14F-4D97-AF65-F5344CB8AC3E}">
        <p14:creationId xmlns:p14="http://schemas.microsoft.com/office/powerpoint/2010/main" val="24665458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One Column Text + Image 10">
    <p:spTree>
      <p:nvGrpSpPr>
        <p:cNvPr id="1" name=""/>
        <p:cNvGrpSpPr/>
        <p:nvPr/>
      </p:nvGrpSpPr>
      <p:grpSpPr>
        <a:xfrm>
          <a:off x="0" y="0"/>
          <a:ext cx="0" cy="0"/>
          <a:chOff x="0" y="0"/>
          <a:chExt cx="0" cy="0"/>
        </a:xfrm>
      </p:grpSpPr>
      <p:pic>
        <p:nvPicPr>
          <p:cNvPr id="12" name="Picture 11" descr="Picture of a solar panel on a roof.">
            <a:extLst>
              <a:ext uri="{FF2B5EF4-FFF2-40B4-BE49-F238E27FC236}">
                <a16:creationId xmlns:a16="http://schemas.microsoft.com/office/drawing/2014/main" id="{6920B2C1-17FD-4162-BEED-D1755DF545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990"/>
          <a:stretch/>
        </p:blipFill>
        <p:spPr>
          <a:xfrm>
            <a:off x="5799854" y="91440"/>
            <a:ext cx="6392146" cy="6766560"/>
          </a:xfrm>
          <a:prstGeom prst="rect">
            <a:avLst/>
          </a:prstGeom>
        </p:spPr>
      </p:pic>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a:t>Click to edit Master title style</a:t>
            </a:r>
            <a:endParaRPr lang="en-US" dirty="0"/>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2D1AE146-63E8-4617-8EAF-024273DA45E0}" type="slidenum">
              <a:rPr lang="en-US" smtClean="0"/>
              <a:t>‹#›</a:t>
            </a:fld>
            <a:endParaRPr lang="en-US"/>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9263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 Chart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4834758" cy="1325563"/>
          </a:xfrm>
        </p:spPr>
        <p:txBody>
          <a:bodyPr>
            <a:noAutofit/>
          </a:bodyPr>
          <a:lstStyle>
            <a:lvl1pPr>
              <a:defRPr sz="3200">
                <a:solidFill>
                  <a:schemeClr val="accent2"/>
                </a:solidFill>
              </a:defRPr>
            </a:lvl1pPr>
          </a:lstStyle>
          <a:p>
            <a:r>
              <a:rPr lang="en-US"/>
              <a:t>Click to edit Master title style</a:t>
            </a:r>
            <a:endParaRPr lang="en-US" dirty="0"/>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2D1AE146-63E8-4617-8EAF-024273DA45E0}" type="slidenum">
              <a:rPr lang="en-US" smtClean="0"/>
              <a:t>‹#›</a:t>
            </a:fld>
            <a:endParaRPr lang="en-US"/>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6">
            <a:extLst>
              <a:ext uri="{FF2B5EF4-FFF2-40B4-BE49-F238E27FC236}">
                <a16:creationId xmlns:a16="http://schemas.microsoft.com/office/drawing/2014/main" id="{1998297F-D447-41D7-8FE7-4E01ED354FBF}"/>
              </a:ext>
            </a:extLst>
          </p:cNvPr>
          <p:cNvSpPr>
            <a:spLocks noGrp="1"/>
          </p:cNvSpPr>
          <p:nvPr>
            <p:ph type="chart" sz="quarter" idx="15"/>
          </p:nvPr>
        </p:nvSpPr>
        <p:spPr>
          <a:xfrm>
            <a:off x="5812099" y="365124"/>
            <a:ext cx="5877674" cy="5827713"/>
          </a:xfrm>
        </p:spPr>
        <p:txBody>
          <a:bodyPr/>
          <a:lstStyle/>
          <a:p>
            <a:r>
              <a:rPr lang="en-US"/>
              <a:t>Click icon to add chart</a:t>
            </a:r>
            <a:endParaRPr lang="en-US" dirty="0"/>
          </a:p>
        </p:txBody>
      </p:sp>
    </p:spTree>
    <p:extLst>
      <p:ext uri="{BB962C8B-B14F-4D97-AF65-F5344CB8AC3E}">
        <p14:creationId xmlns:p14="http://schemas.microsoft.com/office/powerpoint/2010/main" val="1879191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 Char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CE59B-8620-4F33-9063-6367A3FD23D4}"/>
              </a:ext>
            </a:extLst>
          </p:cNvPr>
          <p:cNvSpPr>
            <a:spLocks noGrp="1"/>
          </p:cNvSpPr>
          <p:nvPr>
            <p:ph type="title"/>
          </p:nvPr>
        </p:nvSpPr>
        <p:spPr>
          <a:xfrm>
            <a:off x="832078" y="365125"/>
            <a:ext cx="10515600" cy="1014984"/>
          </a:xfrm>
        </p:spPr>
        <p:txBody>
          <a:bodyPr>
            <a:noAutofit/>
          </a:bodyPr>
          <a:lstStyle>
            <a:lvl1pPr>
              <a:defRPr sz="3200">
                <a:solidFill>
                  <a:schemeClr val="accent2"/>
                </a:solidFill>
              </a:defRPr>
            </a:lvl1pPr>
          </a:lstStyle>
          <a:p>
            <a:r>
              <a:rPr lang="en-US"/>
              <a:t>Click to edit Master title style</a:t>
            </a:r>
            <a:endParaRPr lang="en-US" dirty="0"/>
          </a:p>
        </p:txBody>
      </p:sp>
      <p:sp>
        <p:nvSpPr>
          <p:cNvPr id="13" name="Footer Placeholder 4">
            <a:extLst>
              <a:ext uri="{FF2B5EF4-FFF2-40B4-BE49-F238E27FC236}">
                <a16:creationId xmlns:a16="http://schemas.microsoft.com/office/drawing/2014/main" id="{6DEA74CE-96F1-429A-A91A-69A09194C4B3}"/>
              </a:ext>
            </a:extLst>
          </p:cNvPr>
          <p:cNvSpPr>
            <a:spLocks noGrp="1"/>
          </p:cNvSpPr>
          <p:nvPr>
            <p:ph type="ftr" sz="quarter" idx="11"/>
          </p:nvPr>
        </p:nvSpPr>
        <p:spPr>
          <a:xfrm>
            <a:off x="832078" y="6361716"/>
            <a:ext cx="4114800" cy="365125"/>
          </a:xfrm>
        </p:spPr>
        <p:txBody>
          <a:bodyPr/>
          <a:lstStyle/>
          <a:p>
            <a:endParaRPr lang="en-US"/>
          </a:p>
        </p:txBody>
      </p:sp>
      <p:sp>
        <p:nvSpPr>
          <p:cNvPr id="9" name="Text Placeholder 2">
            <a:extLst>
              <a:ext uri="{FF2B5EF4-FFF2-40B4-BE49-F238E27FC236}">
                <a16:creationId xmlns:a16="http://schemas.microsoft.com/office/drawing/2014/main" id="{0ABDABCA-E0ED-41BD-8C46-5B971D4D8C1A}"/>
              </a:ext>
            </a:extLst>
          </p:cNvPr>
          <p:cNvSpPr>
            <a:spLocks noGrp="1"/>
          </p:cNvSpPr>
          <p:nvPr>
            <p:ph type="body" idx="13"/>
          </p:nvPr>
        </p:nvSpPr>
        <p:spPr>
          <a:xfrm>
            <a:off x="832078" y="1795138"/>
            <a:ext cx="4834758" cy="521350"/>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Google Shape;92;p18">
            <a:extLst>
              <a:ext uri="{FF2B5EF4-FFF2-40B4-BE49-F238E27FC236}">
                <a16:creationId xmlns:a16="http://schemas.microsoft.com/office/drawing/2014/main" id="{E9478780-435E-E048-ADB8-5BA7CA9FB22D}"/>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15" name="Slide Number Placeholder 5">
            <a:extLst>
              <a:ext uri="{FF2B5EF4-FFF2-40B4-BE49-F238E27FC236}">
                <a16:creationId xmlns:a16="http://schemas.microsoft.com/office/drawing/2014/main" id="{1E1AE913-7BB5-4AB6-A612-020AD4D902EB}"/>
              </a:ext>
            </a:extLst>
          </p:cNvPr>
          <p:cNvSpPr>
            <a:spLocks noGrp="1"/>
          </p:cNvSpPr>
          <p:nvPr>
            <p:ph type="sldNum" sz="quarter" idx="12"/>
          </p:nvPr>
        </p:nvSpPr>
        <p:spPr>
          <a:xfrm>
            <a:off x="5812099" y="6305732"/>
            <a:ext cx="604935" cy="365125"/>
          </a:xfrm>
        </p:spPr>
        <p:txBody>
          <a:bodyPr/>
          <a:lstStyle>
            <a:lvl1pPr algn="ctr">
              <a:defRPr>
                <a:solidFill>
                  <a:schemeClr val="bg1"/>
                </a:solidFill>
              </a:defRPr>
            </a:lvl1pPr>
          </a:lstStyle>
          <a:p>
            <a:fld id="{2D1AE146-63E8-4617-8EAF-024273DA45E0}" type="slidenum">
              <a:rPr lang="en-US" smtClean="0"/>
              <a:t>‹#›</a:t>
            </a:fld>
            <a:endParaRPr lang="en-US"/>
          </a:p>
        </p:txBody>
      </p:sp>
      <p:sp>
        <p:nvSpPr>
          <p:cNvPr id="4" name="Content Placeholder 3">
            <a:extLst>
              <a:ext uri="{FF2B5EF4-FFF2-40B4-BE49-F238E27FC236}">
                <a16:creationId xmlns:a16="http://schemas.microsoft.com/office/drawing/2014/main" id="{80F817FC-4296-4353-B518-7F30B060028C}"/>
              </a:ext>
            </a:extLst>
          </p:cNvPr>
          <p:cNvSpPr>
            <a:spLocks noGrp="1"/>
          </p:cNvSpPr>
          <p:nvPr>
            <p:ph sz="quarter" idx="14"/>
          </p:nvPr>
        </p:nvSpPr>
        <p:spPr>
          <a:xfrm>
            <a:off x="832078" y="2420938"/>
            <a:ext cx="4837176"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6">
            <a:extLst>
              <a:ext uri="{FF2B5EF4-FFF2-40B4-BE49-F238E27FC236}">
                <a16:creationId xmlns:a16="http://schemas.microsoft.com/office/drawing/2014/main" id="{1998297F-D447-41D7-8FE7-4E01ED354FBF}"/>
              </a:ext>
            </a:extLst>
          </p:cNvPr>
          <p:cNvSpPr>
            <a:spLocks noGrp="1"/>
          </p:cNvSpPr>
          <p:nvPr>
            <p:ph type="chart" sz="quarter" idx="15"/>
          </p:nvPr>
        </p:nvSpPr>
        <p:spPr>
          <a:xfrm>
            <a:off x="5812099" y="1795138"/>
            <a:ext cx="5535579" cy="4397699"/>
          </a:xfrm>
        </p:spPr>
        <p:txBody>
          <a:bodyPr/>
          <a:lstStyle/>
          <a:p>
            <a:r>
              <a:rPr lang="en-US"/>
              <a:t>Click icon to add chart</a:t>
            </a:r>
            <a:endParaRPr lang="en-US" dirty="0"/>
          </a:p>
        </p:txBody>
      </p:sp>
    </p:spTree>
    <p:extLst>
      <p:ext uri="{BB962C8B-B14F-4D97-AF65-F5344CB8AC3E}">
        <p14:creationId xmlns:p14="http://schemas.microsoft.com/office/powerpoint/2010/main" val="31172423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 Table">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56767" y="6356350"/>
            <a:ext cx="4114800" cy="365125"/>
          </a:xfrm>
        </p:spPr>
        <p:txBody>
          <a:bodyPr/>
          <a:lstStyle/>
          <a:p>
            <a:endParaRPr lang="en-US"/>
          </a:p>
        </p:txBody>
      </p:sp>
      <p:sp>
        <p:nvSpPr>
          <p:cNvPr id="14" name="Title 1">
            <a:extLst>
              <a:ext uri="{FF2B5EF4-FFF2-40B4-BE49-F238E27FC236}">
                <a16:creationId xmlns:a16="http://schemas.microsoft.com/office/drawing/2014/main" id="{85E7CDC6-D40E-4650-9B5A-8B83ECA7596B}"/>
              </a:ext>
            </a:extLst>
          </p:cNvPr>
          <p:cNvSpPr>
            <a:spLocks noGrp="1"/>
          </p:cNvSpPr>
          <p:nvPr>
            <p:ph type="title"/>
          </p:nvPr>
        </p:nvSpPr>
        <p:spPr>
          <a:xfrm>
            <a:off x="856767"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A21E4871-948C-44BC-99E9-1763078BC8BC}"/>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17" name="Picture 16" descr="NYC Accelerator Logo">
            <a:extLst>
              <a:ext uri="{FF2B5EF4-FFF2-40B4-BE49-F238E27FC236}">
                <a16:creationId xmlns:a16="http://schemas.microsoft.com/office/drawing/2014/main" id="{BCD04E64-4127-45A6-86A5-AA0F209F01F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12C8AFD1-FE96-3841-A0F8-4AF231A5C6EA}"/>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3" name="Table Placeholder 2">
            <a:extLst>
              <a:ext uri="{FF2B5EF4-FFF2-40B4-BE49-F238E27FC236}">
                <a16:creationId xmlns:a16="http://schemas.microsoft.com/office/drawing/2014/main" id="{8E558FFD-605D-438B-85C6-7762A077FB4A}"/>
              </a:ext>
            </a:extLst>
          </p:cNvPr>
          <p:cNvSpPr>
            <a:spLocks noGrp="1"/>
          </p:cNvSpPr>
          <p:nvPr>
            <p:ph type="tbl" sz="quarter" idx="13"/>
          </p:nvPr>
        </p:nvSpPr>
        <p:spPr>
          <a:xfrm>
            <a:off x="856767" y="1578267"/>
            <a:ext cx="10515600" cy="4479633"/>
          </a:xfrm>
        </p:spPr>
        <p:txBody>
          <a:bodyPr/>
          <a:lstStyle/>
          <a:p>
            <a:r>
              <a:rPr lang="en-US"/>
              <a:t>Click icon to add table</a:t>
            </a:r>
          </a:p>
        </p:txBody>
      </p:sp>
    </p:spTree>
    <p:extLst>
      <p:ext uri="{BB962C8B-B14F-4D97-AF65-F5344CB8AC3E}">
        <p14:creationId xmlns:p14="http://schemas.microsoft.com/office/powerpoint/2010/main" val="24817660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 Chart">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47483" y="6356350"/>
            <a:ext cx="4114800" cy="365125"/>
          </a:xfrm>
        </p:spPr>
        <p:txBody>
          <a:bodyPr/>
          <a:lstStyle/>
          <a:p>
            <a:endParaRPr lang="en-US"/>
          </a:p>
        </p:txBody>
      </p:sp>
      <p:sp>
        <p:nvSpPr>
          <p:cNvPr id="14" name="Title 1">
            <a:extLst>
              <a:ext uri="{FF2B5EF4-FFF2-40B4-BE49-F238E27FC236}">
                <a16:creationId xmlns:a16="http://schemas.microsoft.com/office/drawing/2014/main" id="{85E7CDC6-D40E-4650-9B5A-8B83ECA7596B}"/>
              </a:ext>
            </a:extLst>
          </p:cNvPr>
          <p:cNvSpPr>
            <a:spLocks noGrp="1"/>
          </p:cNvSpPr>
          <p:nvPr>
            <p:ph type="title"/>
          </p:nvPr>
        </p:nvSpPr>
        <p:spPr>
          <a:xfrm>
            <a:off x="847483"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A21E4871-948C-44BC-99E9-1763078BC8BC}"/>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17" name="Picture 16" descr="NYC Accelerator Logo">
            <a:extLst>
              <a:ext uri="{FF2B5EF4-FFF2-40B4-BE49-F238E27FC236}">
                <a16:creationId xmlns:a16="http://schemas.microsoft.com/office/drawing/2014/main" id="{BCD04E64-4127-45A6-86A5-AA0F209F01F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12C8AFD1-FE96-3841-A0F8-4AF231A5C6EA}"/>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6" name="Chart Placeholder 5">
            <a:extLst>
              <a:ext uri="{FF2B5EF4-FFF2-40B4-BE49-F238E27FC236}">
                <a16:creationId xmlns:a16="http://schemas.microsoft.com/office/drawing/2014/main" id="{E9A87BD5-5FC0-484C-A255-0B2C547D69AF}"/>
              </a:ext>
            </a:extLst>
          </p:cNvPr>
          <p:cNvSpPr>
            <a:spLocks noGrp="1"/>
          </p:cNvSpPr>
          <p:nvPr>
            <p:ph type="chart" sz="quarter" idx="13"/>
          </p:nvPr>
        </p:nvSpPr>
        <p:spPr>
          <a:xfrm>
            <a:off x="847483" y="1587500"/>
            <a:ext cx="10515600" cy="4480560"/>
          </a:xfrm>
        </p:spPr>
        <p:txBody>
          <a:bodyPr/>
          <a:lstStyle/>
          <a:p>
            <a:r>
              <a:rPr lang="en-US"/>
              <a:t>Click icon to add chart</a:t>
            </a:r>
          </a:p>
        </p:txBody>
      </p:sp>
    </p:spTree>
    <p:extLst>
      <p:ext uri="{BB962C8B-B14F-4D97-AF65-F5344CB8AC3E}">
        <p14:creationId xmlns:p14="http://schemas.microsoft.com/office/powerpoint/2010/main" val="17493673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 Picture">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7A257DAE-51F7-43B0-A259-BF7D53FB414C}"/>
              </a:ext>
            </a:extLst>
          </p:cNvPr>
          <p:cNvSpPr>
            <a:spLocks noGrp="1"/>
          </p:cNvSpPr>
          <p:nvPr>
            <p:ph type="ftr" sz="quarter" idx="11"/>
          </p:nvPr>
        </p:nvSpPr>
        <p:spPr>
          <a:xfrm>
            <a:off x="870103" y="6356350"/>
            <a:ext cx="4114800" cy="365125"/>
          </a:xfrm>
        </p:spPr>
        <p:txBody>
          <a:bodyPr/>
          <a:lstStyle/>
          <a:p>
            <a:endParaRPr lang="en-US"/>
          </a:p>
        </p:txBody>
      </p:sp>
      <p:sp>
        <p:nvSpPr>
          <p:cNvPr id="14" name="Title 1">
            <a:extLst>
              <a:ext uri="{FF2B5EF4-FFF2-40B4-BE49-F238E27FC236}">
                <a16:creationId xmlns:a16="http://schemas.microsoft.com/office/drawing/2014/main" id="{85E7CDC6-D40E-4650-9B5A-8B83ECA7596B}"/>
              </a:ext>
            </a:extLst>
          </p:cNvPr>
          <p:cNvSpPr>
            <a:spLocks noGrp="1"/>
          </p:cNvSpPr>
          <p:nvPr>
            <p:ph type="title"/>
          </p:nvPr>
        </p:nvSpPr>
        <p:spPr>
          <a:xfrm>
            <a:off x="863358" y="379133"/>
            <a:ext cx="10515600" cy="1013733"/>
          </a:xfrm>
        </p:spPr>
        <p:txBody>
          <a:bodyPr>
            <a:normAutofit/>
          </a:bodyPr>
          <a:lstStyle>
            <a:lvl1pPr>
              <a:defRPr sz="3200">
                <a:solidFill>
                  <a:schemeClr val="accent2"/>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A21E4871-948C-44BC-99E9-1763078BC8BC}"/>
              </a:ext>
            </a:extLst>
          </p:cNvPr>
          <p:cNvSpPr>
            <a:spLocks noGrp="1"/>
          </p:cNvSpPr>
          <p:nvPr>
            <p:ph type="sldNum" sz="quarter" idx="12"/>
          </p:nvPr>
        </p:nvSpPr>
        <p:spPr>
          <a:xfrm>
            <a:off x="5812099" y="6305732"/>
            <a:ext cx="604935" cy="365125"/>
          </a:xfrm>
        </p:spPr>
        <p:txBody>
          <a:bodyPr/>
          <a:lstStyle>
            <a:lvl1pPr algn="ctr">
              <a:defRPr/>
            </a:lvl1pPr>
          </a:lstStyle>
          <a:p>
            <a:fld id="{2D1AE146-63E8-4617-8EAF-024273DA45E0}" type="slidenum">
              <a:rPr lang="en-US" smtClean="0"/>
              <a:t>‹#›</a:t>
            </a:fld>
            <a:endParaRPr lang="en-US"/>
          </a:p>
        </p:txBody>
      </p:sp>
      <p:pic>
        <p:nvPicPr>
          <p:cNvPr id="17" name="Picture 16" descr="NYC Accelerator Logo">
            <a:extLst>
              <a:ext uri="{FF2B5EF4-FFF2-40B4-BE49-F238E27FC236}">
                <a16:creationId xmlns:a16="http://schemas.microsoft.com/office/drawing/2014/main" id="{BCD04E64-4127-45A6-86A5-AA0F209F01F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7329" y="6192459"/>
            <a:ext cx="1286020" cy="478398"/>
          </a:xfrm>
          <a:prstGeom prst="rect">
            <a:avLst/>
          </a:prstGeom>
        </p:spPr>
      </p:pic>
      <p:sp>
        <p:nvSpPr>
          <p:cNvPr id="7" name="Google Shape;92;p18">
            <a:extLst>
              <a:ext uri="{FF2B5EF4-FFF2-40B4-BE49-F238E27FC236}">
                <a16:creationId xmlns:a16="http://schemas.microsoft.com/office/drawing/2014/main" id="{12C8AFD1-FE96-3841-A0F8-4AF231A5C6EA}"/>
              </a:ext>
            </a:extLst>
          </p:cNvPr>
          <p:cNvSpPr/>
          <p:nvPr/>
        </p:nvSpPr>
        <p:spPr>
          <a:xfrm>
            <a:off x="-1" y="0"/>
            <a:ext cx="12191999" cy="193732"/>
          </a:xfrm>
          <a:prstGeom prst="rect">
            <a:avLst/>
          </a:prstGeom>
          <a:solidFill>
            <a:schemeClr val="accent2"/>
          </a:solidFill>
          <a:ln>
            <a:noFill/>
          </a:ln>
        </p:spPr>
        <p:txBody>
          <a:bodyPr spcFirstLastPara="1" wrap="square" lIns="121900" tIns="121900" rIns="121900" bIns="121900" anchor="ctr" anchorCtr="0">
            <a:noAutofit/>
          </a:bodyPr>
          <a:lstStyle/>
          <a:p>
            <a:endParaRPr sz="2400" dirty="0">
              <a:solidFill>
                <a:srgbClr val="61A60E"/>
              </a:solidFill>
            </a:endParaRPr>
          </a:p>
        </p:txBody>
      </p:sp>
      <p:sp>
        <p:nvSpPr>
          <p:cNvPr id="4" name="Picture Placeholder 3">
            <a:extLst>
              <a:ext uri="{FF2B5EF4-FFF2-40B4-BE49-F238E27FC236}">
                <a16:creationId xmlns:a16="http://schemas.microsoft.com/office/drawing/2014/main" id="{6F770FF3-5D2C-457A-B5D7-DD21980CE023}"/>
              </a:ext>
            </a:extLst>
          </p:cNvPr>
          <p:cNvSpPr>
            <a:spLocks noGrp="1"/>
          </p:cNvSpPr>
          <p:nvPr>
            <p:ph type="pic" sz="quarter" idx="13"/>
          </p:nvPr>
        </p:nvSpPr>
        <p:spPr>
          <a:xfrm>
            <a:off x="863358" y="1528581"/>
            <a:ext cx="10515600" cy="4480560"/>
          </a:xfrm>
        </p:spPr>
        <p:txBody>
          <a:bodyPr/>
          <a:lstStyle/>
          <a:p>
            <a:r>
              <a:rPr lang="en-US"/>
              <a:t>Click icon to add picture</a:t>
            </a:r>
          </a:p>
        </p:txBody>
      </p:sp>
    </p:spTree>
    <p:extLst>
      <p:ext uri="{BB962C8B-B14F-4D97-AF65-F5344CB8AC3E}">
        <p14:creationId xmlns:p14="http://schemas.microsoft.com/office/powerpoint/2010/main" val="25168853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 Type="http://schemas.openxmlformats.org/officeDocument/2006/relationships/slideLayout" Target="../slideLayouts/slideLayout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theme" Target="../theme/theme2.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5" Type="http://schemas.openxmlformats.org/officeDocument/2006/relationships/slideLayout" Target="../slideLayouts/slideLayout62.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theme" Target="../theme/theme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333"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8BB90A-BB60-42EF-AC2B-E1BDC59992F1}" type="slidenum">
              <a:rPr lang="en-US" smtClean="0"/>
              <a:t>‹#›</a:t>
            </a:fld>
            <a:endParaRPr lang="en-US"/>
          </a:p>
        </p:txBody>
      </p:sp>
      <p:pic>
        <p:nvPicPr>
          <p:cNvPr id="7" name="Picture 6">
            <a:extLst>
              <a:ext uri="{FF2B5EF4-FFF2-40B4-BE49-F238E27FC236}">
                <a16:creationId xmlns:a16="http://schemas.microsoft.com/office/drawing/2014/main" id="{F15BE97A-72D3-426C-9411-66F3B29662A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6834" t="13931" r="-6846" b="5493"/>
          <a:stretch/>
        </p:blipFill>
        <p:spPr>
          <a:xfrm>
            <a:off x="434796" y="6357512"/>
            <a:ext cx="1627024" cy="365125"/>
          </a:xfrm>
          <a:prstGeom prst="rect">
            <a:avLst/>
          </a:prstGeom>
        </p:spPr>
      </p:pic>
      <p:sp>
        <p:nvSpPr>
          <p:cNvPr id="8" name="TextBox 7"/>
          <p:cNvSpPr txBox="1"/>
          <p:nvPr userDrawn="1"/>
        </p:nvSpPr>
        <p:spPr>
          <a:xfrm>
            <a:off x="9169051" y="-66805"/>
            <a:ext cx="3022948" cy="461665"/>
          </a:xfrm>
          <a:prstGeom prst="rect">
            <a:avLst/>
          </a:prstGeom>
          <a:noFill/>
        </p:spPr>
        <p:txBody>
          <a:bodyPr wrap="square" rtlCol="0">
            <a:spAutoFit/>
          </a:bodyPr>
          <a:lstStyle/>
          <a:p>
            <a:r>
              <a:rPr lang="en-US" sz="2400">
                <a:solidFill>
                  <a:schemeClr val="accent3"/>
                </a:solidFill>
              </a:rPr>
              <a:t>DRAFT – 10.28.2019</a:t>
            </a:r>
          </a:p>
        </p:txBody>
      </p:sp>
    </p:spTree>
    <p:extLst>
      <p:ext uri="{BB962C8B-B14F-4D97-AF65-F5344CB8AC3E}">
        <p14:creationId xmlns:p14="http://schemas.microsoft.com/office/powerpoint/2010/main" val="1314128972"/>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C92AEF-1E1D-4AAD-BC68-071B1961C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436550-9B8C-49CD-B843-BC2673CCC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EC40B10-7020-4532-8B11-4D287950BB60}"/>
              </a:ext>
            </a:extLst>
          </p:cNvPr>
          <p:cNvSpPr>
            <a:spLocks noGrp="1"/>
          </p:cNvSpPr>
          <p:nvPr>
            <p:ph type="ftr" sz="quarter" idx="3"/>
          </p:nvPr>
        </p:nvSpPr>
        <p:spPr>
          <a:xfrm>
            <a:off x="870103"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D05F660-966F-48BB-ADF3-03B26E7BC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ED9E0-B626-4945-98FB-B862178DA6DB}" type="slidenum">
              <a:rPr lang="en-US" smtClean="0"/>
              <a:t>‹#›</a:t>
            </a:fld>
            <a:endParaRPr lang="en-US" dirty="0"/>
          </a:p>
        </p:txBody>
      </p:sp>
    </p:spTree>
    <p:extLst>
      <p:ext uri="{BB962C8B-B14F-4D97-AF65-F5344CB8AC3E}">
        <p14:creationId xmlns:p14="http://schemas.microsoft.com/office/powerpoint/2010/main" val="36362826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 id="2147483731" r:id="rId53"/>
    <p:sldLayoutId id="2147483732" r:id="rId54"/>
    <p:sldLayoutId id="2147483733" r:id="rId55"/>
  </p:sldLayoutIdLst>
  <p:hf hdr="0" ftr="0" dt="0"/>
  <p:txStyles>
    <p:titleStyle>
      <a:lvl1pPr algn="l" defTabSz="914400" rtl="0" eaLnBrk="1" latinLnBrk="0" hangingPunct="1">
        <a:lnSpc>
          <a:spcPct val="90000"/>
        </a:lnSpc>
        <a:spcBef>
          <a:spcPct val="0"/>
        </a:spcBef>
        <a:buNone/>
        <a:defRPr sz="3200" b="1" kern="1200">
          <a:solidFill>
            <a:schemeClr val="accent2"/>
          </a:solidFill>
          <a:latin typeface="Arial Black" panose="020B0A04020102020204" pitchFamily="34" charset="0"/>
          <a:ea typeface="+mj-ea"/>
          <a:cs typeface="Arial" panose="020B0604020202020204" pitchFamily="34" charset="0"/>
        </a:defRPr>
      </a:lvl1pPr>
    </p:titleStyle>
    <p:bodyStyle>
      <a:lvl1pPr marL="228600" indent="-274320" algn="l" defTabSz="914400" rtl="0" eaLnBrk="1" latinLnBrk="0" hangingPunct="1">
        <a:lnSpc>
          <a:spcPct val="114000"/>
        </a:lnSpc>
        <a:spcBef>
          <a:spcPts val="500"/>
        </a:spcBef>
        <a:spcAft>
          <a:spcPts val="500"/>
        </a:spcAft>
        <a:buClr>
          <a:schemeClr val="accent2"/>
        </a:buClr>
        <a:buFont typeface="Wingdings 2" panose="05020102010507070707" pitchFamily="18" charset="2"/>
        <a:buChar char="Ë"/>
        <a:defRPr sz="2200" kern="1200">
          <a:solidFill>
            <a:schemeClr val="tx2"/>
          </a:solidFill>
          <a:latin typeface="Arial" panose="020B0604020202020204" pitchFamily="34" charset="0"/>
          <a:ea typeface="+mn-ea"/>
          <a:cs typeface="Arial" panose="020B0604020202020204" pitchFamily="34" charset="0"/>
        </a:defRPr>
      </a:lvl1pPr>
      <a:lvl2pPr marL="6858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002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C92AEF-1E1D-4AAD-BC68-071B1961C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436550-9B8C-49CD-B843-BC2673CCC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EC40B10-7020-4532-8B11-4D287950BB60}"/>
              </a:ext>
            </a:extLst>
          </p:cNvPr>
          <p:cNvSpPr>
            <a:spLocks noGrp="1"/>
          </p:cNvSpPr>
          <p:nvPr>
            <p:ph type="ftr" sz="quarter" idx="3"/>
          </p:nvPr>
        </p:nvSpPr>
        <p:spPr>
          <a:xfrm>
            <a:off x="870103"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D05F660-966F-48BB-ADF3-03B26E7BC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AE146-63E8-4617-8EAF-024273DA45E0}" type="slidenum">
              <a:rPr lang="en-US" smtClean="0"/>
              <a:t>‹#›</a:t>
            </a:fld>
            <a:endParaRPr lang="en-US"/>
          </a:p>
        </p:txBody>
      </p:sp>
    </p:spTree>
    <p:extLst>
      <p:ext uri="{BB962C8B-B14F-4D97-AF65-F5344CB8AC3E}">
        <p14:creationId xmlns:p14="http://schemas.microsoft.com/office/powerpoint/2010/main" val="2093390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 id="2147483772" r:id="rId38"/>
    <p:sldLayoutId id="2147483773" r:id="rId39"/>
    <p:sldLayoutId id="2147483774" r:id="rId40"/>
    <p:sldLayoutId id="2147483775" r:id="rId41"/>
    <p:sldLayoutId id="2147483776" r:id="rId42"/>
    <p:sldLayoutId id="2147483777" r:id="rId43"/>
    <p:sldLayoutId id="2147483778" r:id="rId44"/>
    <p:sldLayoutId id="2147483779" r:id="rId45"/>
    <p:sldLayoutId id="2147483780" r:id="rId46"/>
    <p:sldLayoutId id="2147483781" r:id="rId47"/>
    <p:sldLayoutId id="2147483782" r:id="rId48"/>
    <p:sldLayoutId id="2147483783" r:id="rId49"/>
    <p:sldLayoutId id="2147483784" r:id="rId50"/>
    <p:sldLayoutId id="2147483785" r:id="rId51"/>
    <p:sldLayoutId id="2147483786" r:id="rId52"/>
    <p:sldLayoutId id="2147483787" r:id="rId53"/>
    <p:sldLayoutId id="2147483788" r:id="rId54"/>
    <p:sldLayoutId id="2147483789" r:id="rId55"/>
    <p:sldLayoutId id="2147483790" r:id="rId56"/>
    <p:sldLayoutId id="2147483791" r:id="rId57"/>
    <p:sldLayoutId id="2147483792" r:id="rId58"/>
  </p:sldLayoutIdLst>
  <p:txStyles>
    <p:titleStyle>
      <a:lvl1pPr algn="l" defTabSz="914400" rtl="0" eaLnBrk="1" latinLnBrk="0" hangingPunct="1">
        <a:lnSpc>
          <a:spcPct val="90000"/>
        </a:lnSpc>
        <a:spcBef>
          <a:spcPct val="0"/>
        </a:spcBef>
        <a:buNone/>
        <a:defRPr sz="3200" b="1" kern="1200">
          <a:solidFill>
            <a:schemeClr val="accent2"/>
          </a:solidFill>
          <a:latin typeface="Arial Black" panose="020B0A04020102020204" pitchFamily="34" charset="0"/>
          <a:ea typeface="+mj-ea"/>
          <a:cs typeface="Arial" panose="020B0604020202020204" pitchFamily="34" charset="0"/>
        </a:defRPr>
      </a:lvl1pPr>
    </p:titleStyle>
    <p:bodyStyle>
      <a:lvl1pPr marL="228600" indent="-274320" algn="l" defTabSz="914400" rtl="0" eaLnBrk="1" latinLnBrk="0" hangingPunct="1">
        <a:lnSpc>
          <a:spcPct val="114000"/>
        </a:lnSpc>
        <a:spcBef>
          <a:spcPts val="500"/>
        </a:spcBef>
        <a:spcAft>
          <a:spcPts val="500"/>
        </a:spcAft>
        <a:buClr>
          <a:schemeClr val="accent2"/>
        </a:buClr>
        <a:buFont typeface="Wingdings 2" panose="05020102010507070707" pitchFamily="18" charset="2"/>
        <a:buChar char="Ë"/>
        <a:defRPr sz="2200" kern="1200">
          <a:solidFill>
            <a:schemeClr val="tx2"/>
          </a:solidFill>
          <a:latin typeface="Arial" panose="020B0604020202020204" pitchFamily="34" charset="0"/>
          <a:ea typeface="+mn-ea"/>
          <a:cs typeface="Arial" panose="020B0604020202020204" pitchFamily="34" charset="0"/>
        </a:defRPr>
      </a:lvl1pPr>
      <a:lvl2pPr marL="6858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002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74320" algn="l" defTabSz="914400" rtl="0" eaLnBrk="1" latinLnBrk="0" hangingPunct="1">
        <a:lnSpc>
          <a:spcPct val="114000"/>
        </a:lnSpc>
        <a:spcBef>
          <a:spcPts val="500"/>
        </a:spcBef>
        <a:spcAft>
          <a:spcPts val="500"/>
        </a:spcAft>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13.xml"/><Relationship Id="rId5" Type="http://schemas.openxmlformats.org/officeDocument/2006/relationships/image" Target="../media/image112.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113.xml"/><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FF9F66-0DF8-D84B-A6F6-CF439EBEE9A8}"/>
              </a:ext>
            </a:extLst>
          </p:cNvPr>
          <p:cNvSpPr>
            <a:spLocks noGrp="1"/>
          </p:cNvSpPr>
          <p:nvPr>
            <p:ph type="sldNum" sz="quarter" idx="4"/>
          </p:nvPr>
        </p:nvSpPr>
        <p:spPr/>
        <p:txBody>
          <a:bodyPr/>
          <a:lstStyle/>
          <a:p>
            <a:fld id="{768BB90A-BB60-42EF-AC2B-E1BDC59992F1}" type="slidenum">
              <a:rPr lang="en-US" smtClean="0"/>
              <a:t>1</a:t>
            </a:fld>
            <a:endParaRPr lang="en-US"/>
          </a:p>
        </p:txBody>
      </p:sp>
      <p:pic>
        <p:nvPicPr>
          <p:cNvPr id="6" name="Picture 5" descr="Text, website&#10;&#10;Description automatically generated">
            <a:extLst>
              <a:ext uri="{FF2B5EF4-FFF2-40B4-BE49-F238E27FC236}">
                <a16:creationId xmlns:a16="http://schemas.microsoft.com/office/drawing/2014/main" id="{132C0A08-E8C3-7747-A1B3-DE2975428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Tree>
    <p:extLst>
      <p:ext uri="{BB962C8B-B14F-4D97-AF65-F5344CB8AC3E}">
        <p14:creationId xmlns:p14="http://schemas.microsoft.com/office/powerpoint/2010/main" val="147431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36BB7-D4D5-4AE7-A8BE-3331037D0161}"/>
              </a:ext>
            </a:extLst>
          </p:cNvPr>
          <p:cNvSpPr>
            <a:spLocks noGrp="1"/>
          </p:cNvSpPr>
          <p:nvPr>
            <p:ph type="title"/>
          </p:nvPr>
        </p:nvSpPr>
        <p:spPr>
          <a:xfrm>
            <a:off x="611308" y="311861"/>
            <a:ext cx="5798202" cy="2140551"/>
          </a:xfrm>
        </p:spPr>
        <p:txBody>
          <a:bodyPr>
            <a:normAutofit fontScale="90000"/>
          </a:bodyPr>
          <a:lstStyle/>
          <a:p>
            <a:r>
              <a:rPr lang="en-US" sz="5333" b="1" dirty="0">
                <a:solidFill>
                  <a:srgbClr val="1CA497"/>
                </a:solidFill>
                <a:latin typeface="Nirmala UI" panose="020B0502040204020203" pitchFamily="34" charset="0"/>
                <a:cs typeface="Nirmala UI" panose="020B0502040204020203" pitchFamily="34" charset="0"/>
              </a:rPr>
              <a:t>What is Environmental Justice?</a:t>
            </a:r>
          </a:p>
        </p:txBody>
      </p:sp>
      <p:sp>
        <p:nvSpPr>
          <p:cNvPr id="4" name="Content Placeholder 3">
            <a:extLst>
              <a:ext uri="{FF2B5EF4-FFF2-40B4-BE49-F238E27FC236}">
                <a16:creationId xmlns:a16="http://schemas.microsoft.com/office/drawing/2014/main" id="{19B867C5-B1AB-41C6-A739-BAAAE5098DDA}"/>
              </a:ext>
            </a:extLst>
          </p:cNvPr>
          <p:cNvSpPr>
            <a:spLocks noGrp="1"/>
          </p:cNvSpPr>
          <p:nvPr>
            <p:ph idx="1"/>
          </p:nvPr>
        </p:nvSpPr>
        <p:spPr>
          <a:xfrm>
            <a:off x="6740634" y="516548"/>
            <a:ext cx="4956065" cy="5649529"/>
          </a:xfrm>
          <a:noFill/>
        </p:spPr>
        <p:txBody>
          <a:bodyPr>
            <a:noAutofit/>
          </a:bodyPr>
          <a:lstStyle/>
          <a:p>
            <a:pPr marL="0" indent="0">
              <a:buNone/>
            </a:pPr>
            <a:r>
              <a:rPr lang="en-US" sz="2400" dirty="0">
                <a:latin typeface="Nirmala UI" panose="020B0502040204020203" pitchFamily="34" charset="0"/>
                <a:cs typeface="Nirmala UI" panose="020B0502040204020203" pitchFamily="34" charset="0"/>
              </a:rPr>
              <a:t>Fair treatment and meaningful involvement of all persons</a:t>
            </a:r>
          </a:p>
          <a:p>
            <a:pPr marL="0" indent="0">
              <a:buNone/>
            </a:pPr>
            <a:endParaRPr lang="en-US" sz="1600" dirty="0">
              <a:latin typeface="Nirmala UI" panose="020B0502040204020203" pitchFamily="34" charset="0"/>
              <a:cs typeface="Nirmala UI" panose="020B0502040204020203" pitchFamily="34" charset="0"/>
            </a:endParaRPr>
          </a:p>
          <a:p>
            <a:pPr marL="0" indent="0">
              <a:buNone/>
            </a:pPr>
            <a:r>
              <a:rPr lang="en-US" sz="2400" dirty="0">
                <a:latin typeface="Nirmala UI" panose="020B0502040204020203" pitchFamily="34" charset="0"/>
                <a:cs typeface="Nirmala UI" panose="020B0502040204020203" pitchFamily="34" charset="0"/>
              </a:rPr>
              <a:t>Regardless of race, color, national origin, or income</a:t>
            </a:r>
          </a:p>
          <a:p>
            <a:pPr marL="0" indent="0">
              <a:buNone/>
            </a:pPr>
            <a:endParaRPr lang="en-US" sz="1600" dirty="0">
              <a:latin typeface="Nirmala UI" panose="020B0502040204020203" pitchFamily="34" charset="0"/>
              <a:cs typeface="Nirmala UI" panose="020B0502040204020203" pitchFamily="34" charset="0"/>
            </a:endParaRPr>
          </a:p>
          <a:p>
            <a:pPr marL="0" indent="0">
              <a:buNone/>
            </a:pPr>
            <a:r>
              <a:rPr lang="en-US" sz="2400" dirty="0">
                <a:latin typeface="Nirmala UI" panose="020B0502040204020203" pitchFamily="34" charset="0"/>
                <a:cs typeface="Nirmala UI" panose="020B0502040204020203" pitchFamily="34" charset="0"/>
              </a:rPr>
              <a:t>With respect to:</a:t>
            </a:r>
          </a:p>
          <a:p>
            <a:pPr marL="628650" indent="-171450"/>
            <a:r>
              <a:rPr lang="en-US" sz="2400" dirty="0">
                <a:latin typeface="Nirmala UI" panose="020B0502040204020203" pitchFamily="34" charset="0"/>
                <a:cs typeface="Nirmala UI" panose="020B0502040204020203" pitchFamily="34" charset="0"/>
              </a:rPr>
              <a:t>the development, implementation, and enforcement of environmental laws, regulations, policies, and activities </a:t>
            </a:r>
          </a:p>
          <a:p>
            <a:pPr marL="628650" indent="-171450"/>
            <a:r>
              <a:rPr lang="en-US" sz="2400" dirty="0">
                <a:latin typeface="Nirmala UI" panose="020B0502040204020203" pitchFamily="34" charset="0"/>
                <a:cs typeface="Nirmala UI" panose="020B0502040204020203" pitchFamily="34" charset="0"/>
              </a:rPr>
              <a:t>the distribution of environmental benefits</a:t>
            </a:r>
          </a:p>
        </p:txBody>
      </p:sp>
      <p:pic>
        <p:nvPicPr>
          <p:cNvPr id="7" name="Picture 6">
            <a:extLst>
              <a:ext uri="{FF2B5EF4-FFF2-40B4-BE49-F238E27FC236}">
                <a16:creationId xmlns:a16="http://schemas.microsoft.com/office/drawing/2014/main" id="{1E5C11D2-06CA-3D43-AEBA-DC14D6DC6F0C}"/>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28718" y="2693431"/>
            <a:ext cx="5223453" cy="3486655"/>
          </a:xfrm>
          <a:prstGeom prst="rect">
            <a:avLst/>
          </a:prstGeom>
        </p:spPr>
      </p:pic>
      <p:cxnSp>
        <p:nvCxnSpPr>
          <p:cNvPr id="9" name="Straight Connector 8"/>
          <p:cNvCxnSpPr/>
          <p:nvPr/>
        </p:nvCxnSpPr>
        <p:spPr>
          <a:xfrm>
            <a:off x="6866757" y="1415396"/>
            <a:ext cx="4204139" cy="0"/>
          </a:xfrm>
          <a:prstGeom prst="line">
            <a:avLst/>
          </a:prstGeom>
          <a:ln>
            <a:solidFill>
              <a:srgbClr val="1CA497"/>
            </a:solidFill>
          </a:ln>
        </p:spPr>
        <p:style>
          <a:lnRef idx="3">
            <a:schemeClr val="accent5"/>
          </a:lnRef>
          <a:fillRef idx="0">
            <a:schemeClr val="accent5"/>
          </a:fillRef>
          <a:effectRef idx="2">
            <a:schemeClr val="accent5"/>
          </a:effectRef>
          <a:fontRef idx="minor">
            <a:schemeClr val="tx1"/>
          </a:fontRef>
        </p:style>
      </p:cxnSp>
      <p:cxnSp>
        <p:nvCxnSpPr>
          <p:cNvPr id="10" name="Straight Connector 9"/>
          <p:cNvCxnSpPr/>
          <p:nvPr/>
        </p:nvCxnSpPr>
        <p:spPr>
          <a:xfrm>
            <a:off x="6866757" y="2644384"/>
            <a:ext cx="4204139" cy="0"/>
          </a:xfrm>
          <a:prstGeom prst="line">
            <a:avLst/>
          </a:prstGeom>
          <a:ln>
            <a:solidFill>
              <a:srgbClr val="1CA497"/>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7773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8717" y="2586120"/>
            <a:ext cx="5384216" cy="3593965"/>
          </a:xfrm>
          <a:prstGeom prst="rect">
            <a:avLst/>
          </a:prstGeom>
        </p:spPr>
      </p:pic>
      <p:sp>
        <p:nvSpPr>
          <p:cNvPr id="3" name="Title 2">
            <a:extLst>
              <a:ext uri="{FF2B5EF4-FFF2-40B4-BE49-F238E27FC236}">
                <a16:creationId xmlns:a16="http://schemas.microsoft.com/office/drawing/2014/main" id="{93836BB7-D4D5-4AE7-A8BE-3331037D0161}"/>
              </a:ext>
            </a:extLst>
          </p:cNvPr>
          <p:cNvSpPr>
            <a:spLocks noGrp="1"/>
          </p:cNvSpPr>
          <p:nvPr>
            <p:ph type="title"/>
          </p:nvPr>
        </p:nvSpPr>
        <p:spPr>
          <a:xfrm>
            <a:off x="611307" y="311861"/>
            <a:ext cx="7040223" cy="2140551"/>
          </a:xfrm>
        </p:spPr>
        <p:txBody>
          <a:bodyPr>
            <a:normAutofit/>
          </a:bodyPr>
          <a:lstStyle/>
          <a:p>
            <a:r>
              <a:rPr lang="en-US" sz="5333" b="1" dirty="0">
                <a:solidFill>
                  <a:srgbClr val="1CA497"/>
                </a:solidFill>
                <a:latin typeface="Nirmala UI" panose="020B0502040204020203" pitchFamily="34" charset="0"/>
                <a:cs typeface="Nirmala UI" panose="020B0502040204020203" pitchFamily="34" charset="0"/>
              </a:rPr>
              <a:t>NYC’s Environmental Justice Laws</a:t>
            </a:r>
          </a:p>
        </p:txBody>
      </p:sp>
      <p:sp>
        <p:nvSpPr>
          <p:cNvPr id="4" name="Content Placeholder 3">
            <a:extLst>
              <a:ext uri="{FF2B5EF4-FFF2-40B4-BE49-F238E27FC236}">
                <a16:creationId xmlns:a16="http://schemas.microsoft.com/office/drawing/2014/main" id="{19B867C5-B1AB-41C6-A739-BAAAE5098DDA}"/>
              </a:ext>
            </a:extLst>
          </p:cNvPr>
          <p:cNvSpPr>
            <a:spLocks noGrp="1"/>
          </p:cNvSpPr>
          <p:nvPr>
            <p:ph idx="1"/>
          </p:nvPr>
        </p:nvSpPr>
        <p:spPr>
          <a:xfrm>
            <a:off x="6740635" y="2044038"/>
            <a:ext cx="4596524" cy="4361601"/>
          </a:xfrm>
          <a:noFill/>
        </p:spPr>
        <p:txBody>
          <a:bodyPr>
            <a:noAutofit/>
          </a:bodyPr>
          <a:lstStyle/>
          <a:p>
            <a:pPr marL="0" indent="0">
              <a:buNone/>
            </a:pPr>
            <a:r>
              <a:rPr lang="en-US" sz="2400" dirty="0">
                <a:latin typeface="Nirmala UI" panose="020B0502040204020203" pitchFamily="34" charset="0"/>
                <a:cs typeface="Nirmala UI" panose="020B0502040204020203" pitchFamily="34" charset="0"/>
              </a:rPr>
              <a:t>Local laws 60 &amp; 64 of 2017 codified environmental justice into City decision-making</a:t>
            </a:r>
          </a:p>
          <a:p>
            <a:pPr marL="0" indent="0">
              <a:buNone/>
            </a:pPr>
            <a:endParaRPr lang="en-US" sz="1600" dirty="0">
              <a:latin typeface="Nirmala UI" panose="020B0502040204020203" pitchFamily="34" charset="0"/>
              <a:cs typeface="Nirmala UI" panose="020B0502040204020203" pitchFamily="34" charset="0"/>
            </a:endParaRPr>
          </a:p>
          <a:p>
            <a:pPr marL="0" indent="0">
              <a:buNone/>
            </a:pPr>
            <a:r>
              <a:rPr lang="en-US" sz="2400" dirty="0">
                <a:latin typeface="Nirmala UI" panose="020B0502040204020203" pitchFamily="34" charset="0"/>
                <a:cs typeface="Nirmala UI" panose="020B0502040204020203" pitchFamily="34" charset="0"/>
              </a:rPr>
              <a:t>Became law after 10 years of advocacy from grassroots environmental justice organizations and the leadership of elected officials including NYC Councilmembers Charles and Inez Barron and Costa </a:t>
            </a:r>
            <a:r>
              <a:rPr lang="en-US" sz="2400" dirty="0" err="1">
                <a:latin typeface="Nirmala UI" panose="020B0502040204020203" pitchFamily="34" charset="0"/>
                <a:cs typeface="Nirmala UI" panose="020B0502040204020203" pitchFamily="34" charset="0"/>
              </a:rPr>
              <a:t>Constantinides</a:t>
            </a:r>
            <a:endParaRPr lang="en-US" sz="2400" dirty="0">
              <a:latin typeface="Nirmala UI" panose="020B0502040204020203" pitchFamily="34" charset="0"/>
              <a:cs typeface="Nirmala UI" panose="020B0502040204020203" pitchFamily="34" charset="0"/>
            </a:endParaRPr>
          </a:p>
        </p:txBody>
      </p:sp>
      <p:cxnSp>
        <p:nvCxnSpPr>
          <p:cNvPr id="9" name="Straight Connector 8"/>
          <p:cNvCxnSpPr/>
          <p:nvPr/>
        </p:nvCxnSpPr>
        <p:spPr>
          <a:xfrm>
            <a:off x="6866757" y="3349283"/>
            <a:ext cx="4204139" cy="0"/>
          </a:xfrm>
          <a:prstGeom prst="line">
            <a:avLst/>
          </a:prstGeom>
          <a:ln>
            <a:solidFill>
              <a:srgbClr val="1CA497"/>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09780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C09741E-C30D-4CE4-9783-D25993798993}"/>
              </a:ext>
            </a:extLst>
          </p:cNvPr>
          <p:cNvSpPr txBox="1">
            <a:spLocks/>
          </p:cNvSpPr>
          <p:nvPr/>
        </p:nvSpPr>
        <p:spPr bwMode="auto">
          <a:xfrm>
            <a:off x="413992" y="127184"/>
            <a:ext cx="11425715" cy="695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4299" rIns="0" bIns="44299" numCol="1" rtlCol="0" anchor="t" anchorCtr="0" compatLnSpc="1">
            <a:prstTxWarp prst="textNoShape">
              <a:avLst/>
            </a:prstTxWarp>
            <a:noAutofit/>
          </a:bodyPr>
          <a:lstStyle>
            <a:lvl1pPr algn="l" defTabSz="914400" rtl="0" eaLnBrk="1" latinLnBrk="0" hangingPunct="1">
              <a:lnSpc>
                <a:spcPct val="100000"/>
              </a:lnSpc>
              <a:spcBef>
                <a:spcPct val="0"/>
              </a:spcBef>
              <a:buNone/>
              <a:defRPr sz="2900" b="0" kern="1200" baseline="0">
                <a:solidFill>
                  <a:schemeClr val="tx2"/>
                </a:solidFill>
                <a:latin typeface="Tw Cen MT" pitchFamily="34" charset="0"/>
                <a:ea typeface="+mj-ea"/>
                <a:cs typeface="+mj-cs"/>
              </a:defRPr>
            </a:lvl1pPr>
          </a:lstStyle>
          <a:p>
            <a:pPr defTabSz="609585">
              <a:spcBef>
                <a:spcPts val="0"/>
              </a:spcBef>
            </a:pPr>
            <a:r>
              <a:rPr lang="en-US" sz="4800" b="1" dirty="0">
                <a:solidFill>
                  <a:srgbClr val="1CA497"/>
                </a:solidFill>
                <a:latin typeface="Nirmala UI" panose="020B0502040204020203" pitchFamily="34" charset="0"/>
                <a:cs typeface="Nirmala UI" panose="020B0502040204020203" pitchFamily="34" charset="0"/>
              </a:rPr>
              <a:t>NYC’s Environmental Justice Laws</a:t>
            </a:r>
          </a:p>
        </p:txBody>
      </p:sp>
      <p:grpSp>
        <p:nvGrpSpPr>
          <p:cNvPr id="2" name="Group 1"/>
          <p:cNvGrpSpPr/>
          <p:nvPr/>
        </p:nvGrpSpPr>
        <p:grpSpPr>
          <a:xfrm>
            <a:off x="156604" y="1789570"/>
            <a:ext cx="4038541" cy="5027790"/>
            <a:chOff x="117453" y="1342177"/>
            <a:chExt cx="3028906" cy="3770843"/>
          </a:xfrm>
        </p:grpSpPr>
        <p:sp>
          <p:nvSpPr>
            <p:cNvPr id="99" name="Notched Right Arrow 98"/>
            <p:cNvSpPr/>
            <p:nvPr/>
          </p:nvSpPr>
          <p:spPr>
            <a:xfrm>
              <a:off x="117453" y="2204719"/>
              <a:ext cx="3028906" cy="2908301"/>
            </a:xfrm>
            <a:prstGeom prst="notchedRightArrow">
              <a:avLst>
                <a:gd name="adj1" fmla="val 71978"/>
                <a:gd name="adj2" fmla="val 23786"/>
              </a:avLst>
            </a:prstGeom>
            <a:solidFill>
              <a:srgbClr val="C9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Nirmala UI" panose="020B0502040204020203" pitchFamily="34" charset="0"/>
                <a:cs typeface="Nirmala UI" panose="020B0502040204020203" pitchFamily="34" charset="0"/>
              </a:endParaRPr>
            </a:p>
          </p:txBody>
        </p:sp>
        <p:sp>
          <p:nvSpPr>
            <p:cNvPr id="100" name="TextBox 99"/>
            <p:cNvSpPr txBox="1"/>
            <p:nvPr/>
          </p:nvSpPr>
          <p:spPr>
            <a:xfrm>
              <a:off x="714221" y="2863086"/>
              <a:ext cx="2079779" cy="1454004"/>
            </a:xfrm>
            <a:prstGeom prst="rect">
              <a:avLst/>
            </a:prstGeom>
            <a:noFill/>
          </p:spPr>
          <p:txBody>
            <a:bodyPr wrap="square" lIns="0" rIns="0" rtlCol="0">
              <a:spAutoFit/>
            </a:bodyPr>
            <a:lstStyle/>
            <a:p>
              <a:pPr marL="2117" lvl="1" defTabSz="609585">
                <a:spcAft>
                  <a:spcPts val="1600"/>
                </a:spcAft>
                <a:buClr>
                  <a:srgbClr val="004B8D"/>
                </a:buClr>
              </a:pPr>
              <a:r>
                <a:rPr lang="en-US" sz="2133" b="1" dirty="0">
                  <a:solidFill>
                    <a:prstClr val="black"/>
                  </a:solidFill>
                  <a:latin typeface="Nirmala UI" panose="020B0502040204020203" pitchFamily="34" charset="0"/>
                  <a:cs typeface="Nirmala UI" panose="020B0502040204020203" pitchFamily="34" charset="0"/>
                </a:rPr>
                <a:t>Establish </a:t>
              </a:r>
              <a:r>
                <a:rPr lang="en-US" sz="400" b="1" dirty="0">
                  <a:solidFill>
                    <a:prstClr val="black"/>
                  </a:solidFill>
                  <a:latin typeface="Nirmala UI" panose="020B0502040204020203" pitchFamily="34" charset="0"/>
                  <a:cs typeface="Nirmala UI" panose="020B0502040204020203" pitchFamily="34" charset="0"/>
                </a:rPr>
                <a:t> </a:t>
              </a:r>
              <a:r>
                <a:rPr lang="en-US" sz="2133" dirty="0">
                  <a:solidFill>
                    <a:prstClr val="black"/>
                  </a:solidFill>
                  <a:latin typeface="Nirmala UI" panose="020B0502040204020203" pitchFamily="34" charset="0"/>
                  <a:cs typeface="Nirmala UI" panose="020B0502040204020203" pitchFamily="34" charset="0"/>
                </a:rPr>
                <a:t>an Advisory Board of local leaders and experts</a:t>
              </a:r>
            </a:p>
            <a:p>
              <a:pPr marL="2117" lvl="1" defTabSz="609585">
                <a:spcAft>
                  <a:spcPts val="1600"/>
                </a:spcAft>
                <a:buClr>
                  <a:srgbClr val="004B8D"/>
                </a:buClr>
              </a:pPr>
              <a:r>
                <a:rPr lang="en-US" sz="2133" b="1" dirty="0">
                  <a:solidFill>
                    <a:prstClr val="black"/>
                  </a:solidFill>
                  <a:latin typeface="Nirmala UI" panose="020B0502040204020203" pitchFamily="34" charset="0"/>
                  <a:cs typeface="Nirmala UI" panose="020B0502040204020203" pitchFamily="34" charset="0"/>
                </a:rPr>
                <a:t>Convene </a:t>
              </a:r>
              <a:r>
                <a:rPr lang="en-US" sz="1067" b="1" dirty="0">
                  <a:solidFill>
                    <a:prstClr val="black"/>
                  </a:solidFill>
                  <a:latin typeface="Nirmala UI" panose="020B0502040204020203" pitchFamily="34" charset="0"/>
                  <a:cs typeface="Nirmala UI" panose="020B0502040204020203" pitchFamily="34" charset="0"/>
                </a:rPr>
                <a:t> </a:t>
              </a:r>
              <a:r>
                <a:rPr lang="en-US" sz="2133" dirty="0">
                  <a:solidFill>
                    <a:prstClr val="black"/>
                  </a:solidFill>
                  <a:latin typeface="Nirmala UI" panose="020B0502040204020203" pitchFamily="34" charset="0"/>
                  <a:cs typeface="Nirmala UI" panose="020B0502040204020203" pitchFamily="34" charset="0"/>
                </a:rPr>
                <a:t>a Working Group of City agencies</a:t>
              </a:r>
            </a:p>
          </p:txBody>
        </p:sp>
        <p:grpSp>
          <p:nvGrpSpPr>
            <p:cNvPr id="21" name="Group 20"/>
            <p:cNvGrpSpPr/>
            <p:nvPr/>
          </p:nvGrpSpPr>
          <p:grpSpPr>
            <a:xfrm>
              <a:off x="550229" y="1342177"/>
              <a:ext cx="1783243" cy="1359458"/>
              <a:chOff x="550229" y="1342177"/>
              <a:chExt cx="1783243" cy="1359458"/>
            </a:xfrm>
          </p:grpSpPr>
          <p:grpSp>
            <p:nvGrpSpPr>
              <p:cNvPr id="62" name="Group 61"/>
              <p:cNvGrpSpPr/>
              <p:nvPr/>
            </p:nvGrpSpPr>
            <p:grpSpPr>
              <a:xfrm>
                <a:off x="550229" y="1342177"/>
                <a:ext cx="1783243" cy="1359458"/>
                <a:chOff x="418642" y="3229087"/>
                <a:chExt cx="1199447" cy="914400"/>
              </a:xfrm>
            </p:grpSpPr>
            <p:sp>
              <p:nvSpPr>
                <p:cNvPr id="64" name="Oval 63"/>
                <p:cNvSpPr/>
                <p:nvPr/>
              </p:nvSpPr>
              <p:spPr>
                <a:xfrm rot="15047975">
                  <a:off x="553545" y="3229087"/>
                  <a:ext cx="914400" cy="914400"/>
                </a:xfrm>
                <a:prstGeom prst="ellipse">
                  <a:avLst/>
                </a:prstGeom>
                <a:solidFill>
                  <a:schemeClr val="bg1"/>
                </a:solidFill>
                <a:ln w="101600" cap="flat" cmpd="sng" algn="ctr">
                  <a:solidFill>
                    <a:srgbClr val="1CA497"/>
                  </a:solidFill>
                  <a:prstDash val="solid"/>
                  <a:miter lim="800000"/>
                </a:ln>
                <a:effectLst/>
              </p:spPr>
              <p:txBody>
                <a:bodyPr rtlCol="0" anchor="ctr"/>
                <a:lstStyle/>
                <a:p>
                  <a:pPr algn="ctr" defTabSz="1219170">
                    <a:defRPr/>
                  </a:pPr>
                  <a:endParaRPr lang="en-US" sz="2400" kern="0">
                    <a:solidFill>
                      <a:prstClr val="white"/>
                    </a:solidFill>
                    <a:latin typeface="Nirmala UI" panose="020B0502040204020203" pitchFamily="34" charset="0"/>
                    <a:cs typeface="Nirmala UI" panose="020B0502040204020203" pitchFamily="34" charset="0"/>
                  </a:endParaRPr>
                </a:p>
              </p:txBody>
            </p:sp>
            <p:sp>
              <p:nvSpPr>
                <p:cNvPr id="65" name="TextBox 64"/>
                <p:cNvSpPr txBox="1"/>
                <p:nvPr/>
              </p:nvSpPr>
              <p:spPr>
                <a:xfrm>
                  <a:off x="418642" y="3768564"/>
                  <a:ext cx="1199447" cy="212160"/>
                </a:xfrm>
                <a:prstGeom prst="rect">
                  <a:avLst/>
                </a:prstGeom>
                <a:noFill/>
              </p:spPr>
              <p:txBody>
                <a:bodyPr wrap="square" rtlCol="0">
                  <a:spAutoFit/>
                </a:bodyPr>
                <a:lstStyle/>
                <a:p>
                  <a:pPr algn="ctr" defTabSz="1219170">
                    <a:defRPr/>
                  </a:pPr>
                  <a:r>
                    <a:rPr lang="en-US" sz="2133" b="1" kern="0">
                      <a:solidFill>
                        <a:prstClr val="black"/>
                      </a:solidFill>
                      <a:latin typeface="Nirmala UI" panose="020B0502040204020203" pitchFamily="34" charset="0"/>
                      <a:cs typeface="Nirmala UI" panose="020B0502040204020203" pitchFamily="34" charset="0"/>
                    </a:rPr>
                    <a:t>ASSEMBLE</a:t>
                  </a:r>
                </a:p>
              </p:txBody>
            </p:sp>
          </p:grpSp>
          <p:pic>
            <p:nvPicPr>
              <p:cNvPr id="16386" name="Picture 2" descr="https://static.thenounproject.com/png/1672011-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902" y="1409909"/>
                <a:ext cx="763896" cy="76389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p:cNvGrpSpPr/>
          <p:nvPr/>
        </p:nvGrpSpPr>
        <p:grpSpPr>
          <a:xfrm>
            <a:off x="4087830" y="1383170"/>
            <a:ext cx="4038541" cy="5027790"/>
            <a:chOff x="3065872" y="1342177"/>
            <a:chExt cx="3028906" cy="3770842"/>
          </a:xfrm>
        </p:grpSpPr>
        <p:sp>
          <p:nvSpPr>
            <p:cNvPr id="97" name="Notched Right Arrow 96"/>
            <p:cNvSpPr/>
            <p:nvPr/>
          </p:nvSpPr>
          <p:spPr>
            <a:xfrm>
              <a:off x="3065872" y="2204718"/>
              <a:ext cx="3028906" cy="2908301"/>
            </a:xfrm>
            <a:prstGeom prst="notchedRightArrow">
              <a:avLst>
                <a:gd name="adj1" fmla="val 71978"/>
                <a:gd name="adj2" fmla="val 23786"/>
              </a:avLst>
            </a:prstGeom>
            <a:solidFill>
              <a:srgbClr val="C9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Nirmala UI" panose="020B0502040204020203" pitchFamily="34" charset="0"/>
                <a:cs typeface="Nirmala UI" panose="020B0502040204020203" pitchFamily="34" charset="0"/>
              </a:endParaRPr>
            </a:p>
          </p:txBody>
        </p:sp>
        <p:sp>
          <p:nvSpPr>
            <p:cNvPr id="98" name="TextBox 97"/>
            <p:cNvSpPr txBox="1"/>
            <p:nvPr/>
          </p:nvSpPr>
          <p:spPr>
            <a:xfrm>
              <a:off x="3696196" y="2863085"/>
              <a:ext cx="2085672" cy="2100238"/>
            </a:xfrm>
            <a:prstGeom prst="rect">
              <a:avLst/>
            </a:prstGeom>
            <a:noFill/>
          </p:spPr>
          <p:txBody>
            <a:bodyPr wrap="square" lIns="0" rIns="0" rtlCol="0">
              <a:spAutoFit/>
            </a:bodyPr>
            <a:lstStyle/>
            <a:p>
              <a:pPr marL="2117" lvl="1" defTabSz="609585">
                <a:spcAft>
                  <a:spcPts val="1600"/>
                </a:spcAft>
                <a:buClr>
                  <a:srgbClr val="004B8D"/>
                </a:buClr>
              </a:pPr>
              <a:r>
                <a:rPr lang="en-US" sz="2133" b="1" dirty="0">
                  <a:solidFill>
                    <a:prstClr val="black"/>
                  </a:solidFill>
                  <a:latin typeface="Nirmala UI" panose="020B0502040204020203" pitchFamily="34" charset="0"/>
                  <a:cs typeface="Nirmala UI" panose="020B0502040204020203" pitchFamily="34" charset="0"/>
                </a:rPr>
                <a:t>Identify</a:t>
              </a:r>
              <a:r>
                <a:rPr lang="en-US" sz="1600" dirty="0">
                  <a:solidFill>
                    <a:prstClr val="black"/>
                  </a:solidFill>
                  <a:latin typeface="Nirmala UI" panose="020B0502040204020203" pitchFamily="34" charset="0"/>
                  <a:cs typeface="Nirmala UI" panose="020B0502040204020203" pitchFamily="34" charset="0"/>
                </a:rPr>
                <a:t>  </a:t>
              </a:r>
              <a:r>
                <a:rPr lang="en-US" sz="2133" dirty="0">
                  <a:solidFill>
                    <a:prstClr val="black"/>
                  </a:solidFill>
                  <a:latin typeface="Nirmala UI" panose="020B0502040204020203" pitchFamily="34" charset="0"/>
                  <a:cs typeface="Nirmala UI" panose="020B0502040204020203" pitchFamily="34" charset="0"/>
                </a:rPr>
                <a:t>EJ Areas and outline concerns through a study/report</a:t>
              </a:r>
            </a:p>
            <a:p>
              <a:pPr marL="2117" lvl="1" defTabSz="609585">
                <a:spcAft>
                  <a:spcPts val="1600"/>
                </a:spcAft>
                <a:buClr>
                  <a:srgbClr val="004B8D"/>
                </a:buClr>
              </a:pPr>
              <a:r>
                <a:rPr lang="en-US" sz="2133" b="1" dirty="0">
                  <a:solidFill>
                    <a:prstClr val="black"/>
                  </a:solidFill>
                  <a:latin typeface="Nirmala UI" panose="020B0502040204020203" pitchFamily="34" charset="0"/>
                  <a:cs typeface="Nirmala UI" panose="020B0502040204020203" pitchFamily="34" charset="0"/>
                </a:rPr>
                <a:t>Publish</a:t>
              </a:r>
              <a:r>
                <a:rPr lang="en-US" sz="1600" dirty="0">
                  <a:solidFill>
                    <a:prstClr val="black"/>
                  </a:solidFill>
                  <a:latin typeface="Nirmala UI" panose="020B0502040204020203" pitchFamily="34" charset="0"/>
                  <a:cs typeface="Nirmala UI" panose="020B0502040204020203" pitchFamily="34" charset="0"/>
                </a:rPr>
                <a:t>  </a:t>
              </a:r>
              <a:r>
                <a:rPr lang="en-US" sz="2133" dirty="0">
                  <a:solidFill>
                    <a:prstClr val="black"/>
                  </a:solidFill>
                  <a:latin typeface="Nirmala UI" panose="020B0502040204020203" pitchFamily="34" charset="0"/>
                  <a:cs typeface="Nirmala UI" panose="020B0502040204020203" pitchFamily="34" charset="0"/>
                </a:rPr>
                <a:t>a web portal with EJ maps, data, </a:t>
              </a:r>
              <a:br>
                <a:rPr lang="en-US" sz="2133" dirty="0">
                  <a:solidFill>
                    <a:prstClr val="black"/>
                  </a:solidFill>
                  <a:latin typeface="Nirmala UI" panose="020B0502040204020203" pitchFamily="34" charset="0"/>
                  <a:cs typeface="Nirmala UI" panose="020B0502040204020203" pitchFamily="34" charset="0"/>
                </a:rPr>
              </a:br>
              <a:r>
                <a:rPr lang="en-US" sz="2133" dirty="0">
                  <a:solidFill>
                    <a:prstClr val="black"/>
                  </a:solidFill>
                  <a:latin typeface="Nirmala UI" panose="020B0502040204020203" pitchFamily="34" charset="0"/>
                  <a:cs typeface="Nirmala UI" panose="020B0502040204020203" pitchFamily="34" charset="0"/>
                </a:rPr>
                <a:t>and programs</a:t>
              </a:r>
            </a:p>
            <a:p>
              <a:pPr marL="2117" lvl="1" defTabSz="609585">
                <a:spcAft>
                  <a:spcPts val="1600"/>
                </a:spcAft>
                <a:buClr>
                  <a:srgbClr val="004B8D"/>
                </a:buClr>
              </a:pPr>
              <a:endParaRPr lang="en-US" sz="2133" dirty="0">
                <a:solidFill>
                  <a:prstClr val="black"/>
                </a:solidFill>
                <a:latin typeface="Nirmala UI" panose="020B0502040204020203" pitchFamily="34" charset="0"/>
                <a:cs typeface="Nirmala UI" panose="020B0502040204020203" pitchFamily="34" charset="0"/>
              </a:endParaRPr>
            </a:p>
          </p:txBody>
        </p:sp>
        <p:grpSp>
          <p:nvGrpSpPr>
            <p:cNvPr id="24" name="Group 23"/>
            <p:cNvGrpSpPr/>
            <p:nvPr/>
          </p:nvGrpSpPr>
          <p:grpSpPr>
            <a:xfrm>
              <a:off x="3525524" y="1342177"/>
              <a:ext cx="1783243" cy="1359458"/>
              <a:chOff x="3525524" y="1342177"/>
              <a:chExt cx="1783243" cy="1359458"/>
            </a:xfrm>
          </p:grpSpPr>
          <p:grpSp>
            <p:nvGrpSpPr>
              <p:cNvPr id="67" name="Group 66"/>
              <p:cNvGrpSpPr/>
              <p:nvPr/>
            </p:nvGrpSpPr>
            <p:grpSpPr>
              <a:xfrm>
                <a:off x="3525524" y="1342177"/>
                <a:ext cx="1783243" cy="1359458"/>
                <a:chOff x="418642" y="3229087"/>
                <a:chExt cx="1199447" cy="914400"/>
              </a:xfrm>
            </p:grpSpPr>
            <p:sp>
              <p:nvSpPr>
                <p:cNvPr id="69" name="Oval 68"/>
                <p:cNvSpPr/>
                <p:nvPr/>
              </p:nvSpPr>
              <p:spPr>
                <a:xfrm rot="15047975">
                  <a:off x="553545" y="3229087"/>
                  <a:ext cx="914400" cy="914400"/>
                </a:xfrm>
                <a:prstGeom prst="ellipse">
                  <a:avLst/>
                </a:prstGeom>
                <a:solidFill>
                  <a:schemeClr val="bg1"/>
                </a:solidFill>
                <a:ln w="101600" cap="flat" cmpd="sng" algn="ctr">
                  <a:solidFill>
                    <a:srgbClr val="1CA497"/>
                  </a:solidFill>
                  <a:prstDash val="solid"/>
                  <a:miter lim="800000"/>
                </a:ln>
                <a:effectLst/>
              </p:spPr>
              <p:txBody>
                <a:bodyPr rtlCol="0" anchor="ctr"/>
                <a:lstStyle/>
                <a:p>
                  <a:pPr algn="ctr" defTabSz="1219170">
                    <a:defRPr/>
                  </a:pPr>
                  <a:endParaRPr lang="en-US" sz="2400" kern="0" dirty="0">
                    <a:solidFill>
                      <a:prstClr val="white"/>
                    </a:solidFill>
                    <a:latin typeface="Nirmala UI" panose="020B0502040204020203" pitchFamily="34" charset="0"/>
                    <a:cs typeface="Nirmala UI" panose="020B0502040204020203" pitchFamily="34" charset="0"/>
                  </a:endParaRPr>
                </a:p>
              </p:txBody>
            </p:sp>
            <p:sp>
              <p:nvSpPr>
                <p:cNvPr id="70" name="TextBox 69"/>
                <p:cNvSpPr txBox="1"/>
                <p:nvPr/>
              </p:nvSpPr>
              <p:spPr>
                <a:xfrm>
                  <a:off x="418642" y="3768564"/>
                  <a:ext cx="1199447" cy="212160"/>
                </a:xfrm>
                <a:prstGeom prst="rect">
                  <a:avLst/>
                </a:prstGeom>
                <a:noFill/>
                <a:ln>
                  <a:noFill/>
                </a:ln>
              </p:spPr>
              <p:txBody>
                <a:bodyPr wrap="square" rtlCol="0">
                  <a:spAutoFit/>
                </a:bodyPr>
                <a:lstStyle/>
                <a:p>
                  <a:pPr algn="ctr" defTabSz="1219170">
                    <a:defRPr/>
                  </a:pPr>
                  <a:r>
                    <a:rPr lang="en-US" sz="2133" b="1" kern="0">
                      <a:solidFill>
                        <a:prstClr val="black"/>
                      </a:solidFill>
                      <a:latin typeface="Nirmala UI" panose="020B0502040204020203" pitchFamily="34" charset="0"/>
                      <a:cs typeface="Nirmala UI" panose="020B0502040204020203" pitchFamily="34" charset="0"/>
                    </a:rPr>
                    <a:t>ASSESS</a:t>
                  </a:r>
                </a:p>
              </p:txBody>
            </p:sp>
          </p:grpSp>
          <p:pic>
            <p:nvPicPr>
              <p:cNvPr id="16388" name="Picture 4" descr="https://static.thenounproject.com/png/2757519-2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0" y="1499050"/>
                <a:ext cx="684622" cy="68462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p:cNvGrpSpPr/>
          <p:nvPr/>
        </p:nvGrpSpPr>
        <p:grpSpPr>
          <a:xfrm>
            <a:off x="8011464" y="1789570"/>
            <a:ext cx="4038541" cy="5027789"/>
            <a:chOff x="6008598" y="1342177"/>
            <a:chExt cx="3028906" cy="3770842"/>
          </a:xfrm>
        </p:grpSpPr>
        <p:sp>
          <p:nvSpPr>
            <p:cNvPr id="101" name="Notched Right Arrow 100"/>
            <p:cNvSpPr/>
            <p:nvPr/>
          </p:nvSpPr>
          <p:spPr>
            <a:xfrm>
              <a:off x="6008598" y="2204718"/>
              <a:ext cx="3028906" cy="2908301"/>
            </a:xfrm>
            <a:prstGeom prst="notchedRightArrow">
              <a:avLst>
                <a:gd name="adj1" fmla="val 71978"/>
                <a:gd name="adj2" fmla="val 23786"/>
              </a:avLst>
            </a:prstGeom>
            <a:solidFill>
              <a:srgbClr val="C9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Nirmala UI" panose="020B0502040204020203" pitchFamily="34" charset="0"/>
                <a:cs typeface="Nirmala UI" panose="020B0502040204020203" pitchFamily="34" charset="0"/>
              </a:endParaRPr>
            </a:p>
          </p:txBody>
        </p:sp>
        <p:sp>
          <p:nvSpPr>
            <p:cNvPr id="102" name="TextBox 101"/>
            <p:cNvSpPr txBox="1"/>
            <p:nvPr/>
          </p:nvSpPr>
          <p:spPr>
            <a:xfrm>
              <a:off x="6605366" y="2852575"/>
              <a:ext cx="2075647" cy="1830935"/>
            </a:xfrm>
            <a:prstGeom prst="rect">
              <a:avLst/>
            </a:prstGeom>
            <a:noFill/>
          </p:spPr>
          <p:txBody>
            <a:bodyPr wrap="square" lIns="0" rIns="0" rtlCol="0">
              <a:spAutoFit/>
            </a:bodyPr>
            <a:lstStyle/>
            <a:p>
              <a:pPr marL="2117" lvl="1" defTabSz="609585">
                <a:spcAft>
                  <a:spcPts val="800"/>
                </a:spcAft>
                <a:buClr>
                  <a:srgbClr val="004B8D"/>
                </a:buClr>
              </a:pPr>
              <a:r>
                <a:rPr lang="en-US" sz="2133" b="1" dirty="0">
                  <a:solidFill>
                    <a:prstClr val="black"/>
                  </a:solidFill>
                  <a:latin typeface="Nirmala UI" panose="020B0502040204020203" pitchFamily="34" charset="0"/>
                  <a:cs typeface="Nirmala UI" panose="020B0502040204020203" pitchFamily="34" charset="0"/>
                </a:rPr>
                <a:t>Develop </a:t>
              </a:r>
              <a:r>
                <a:rPr lang="en-US" sz="2133" dirty="0">
                  <a:solidFill>
                    <a:prstClr val="black"/>
                  </a:solidFill>
                  <a:latin typeface="Nirmala UI" panose="020B0502040204020203" pitchFamily="34" charset="0"/>
                  <a:cs typeface="Nirmala UI" panose="020B0502040204020203" pitchFamily="34" charset="0"/>
                </a:rPr>
                <a:t>a Citywide EJ Plan to:</a:t>
              </a:r>
            </a:p>
            <a:p>
              <a:pPr marL="148163" lvl="1" indent="-148163" defTabSz="609585">
                <a:spcAft>
                  <a:spcPts val="800"/>
                </a:spcAft>
                <a:buClr>
                  <a:srgbClr val="A5B592">
                    <a:lumMod val="50000"/>
                  </a:srgbClr>
                </a:buClr>
                <a:buFont typeface="Arial" panose="020B0604020202020204" pitchFamily="34" charset="0"/>
                <a:buChar char="•"/>
              </a:pPr>
              <a:r>
                <a:rPr lang="en-US" sz="1933" b="1" dirty="0">
                  <a:solidFill>
                    <a:prstClr val="black"/>
                  </a:solidFill>
                  <a:latin typeface="Nirmala UI" panose="020B0502040204020203" pitchFamily="34" charset="0"/>
                  <a:cs typeface="Nirmala UI" panose="020B0502040204020203" pitchFamily="34" charset="0"/>
                </a:rPr>
                <a:t>Incorporate</a:t>
              </a:r>
              <a:r>
                <a:rPr lang="en-US" sz="1933" dirty="0">
                  <a:solidFill>
                    <a:prstClr val="black"/>
                  </a:solidFill>
                  <a:latin typeface="Nirmala UI" panose="020B0502040204020203" pitchFamily="34" charset="0"/>
                  <a:cs typeface="Nirmala UI" panose="020B0502040204020203" pitchFamily="34" charset="0"/>
                </a:rPr>
                <a:t> EJ concerns into City decision-making</a:t>
              </a:r>
            </a:p>
            <a:p>
              <a:pPr marL="148163" lvl="1" indent="-148163" defTabSz="609585">
                <a:spcAft>
                  <a:spcPts val="800"/>
                </a:spcAft>
                <a:buClr>
                  <a:srgbClr val="A5B592">
                    <a:lumMod val="50000"/>
                  </a:srgbClr>
                </a:buClr>
                <a:buFont typeface="Arial" panose="020B0604020202020204" pitchFamily="34" charset="0"/>
                <a:buChar char="•"/>
              </a:pPr>
              <a:r>
                <a:rPr lang="en-US" sz="1933" b="1" dirty="0">
                  <a:solidFill>
                    <a:prstClr val="black"/>
                  </a:solidFill>
                  <a:latin typeface="Nirmala UI" panose="020B0502040204020203" pitchFamily="34" charset="0"/>
                  <a:cs typeface="Nirmala UI" panose="020B0502040204020203" pitchFamily="34" charset="0"/>
                </a:rPr>
                <a:t>Identify</a:t>
              </a:r>
              <a:r>
                <a:rPr lang="en-US" sz="1933" dirty="0">
                  <a:solidFill>
                    <a:prstClr val="black"/>
                  </a:solidFill>
                  <a:latin typeface="Nirmala UI" panose="020B0502040204020203" pitchFamily="34" charset="0"/>
                  <a:cs typeface="Nirmala UI" panose="020B0502040204020203" pitchFamily="34" charset="0"/>
                </a:rPr>
                <a:t> City initiatives for promoting EJ</a:t>
              </a:r>
            </a:p>
          </p:txBody>
        </p:sp>
        <p:grpSp>
          <p:nvGrpSpPr>
            <p:cNvPr id="26" name="Group 25"/>
            <p:cNvGrpSpPr/>
            <p:nvPr/>
          </p:nvGrpSpPr>
          <p:grpSpPr>
            <a:xfrm>
              <a:off x="6456430" y="1342177"/>
              <a:ext cx="1783243" cy="1359458"/>
              <a:chOff x="6456430" y="1342177"/>
              <a:chExt cx="1783243" cy="1359458"/>
            </a:xfrm>
          </p:grpSpPr>
          <p:grpSp>
            <p:nvGrpSpPr>
              <p:cNvPr id="77" name="Group 76"/>
              <p:cNvGrpSpPr/>
              <p:nvPr/>
            </p:nvGrpSpPr>
            <p:grpSpPr>
              <a:xfrm>
                <a:off x="6456430" y="1342177"/>
                <a:ext cx="1783243" cy="1359458"/>
                <a:chOff x="418642" y="3229087"/>
                <a:chExt cx="1199447" cy="914400"/>
              </a:xfrm>
            </p:grpSpPr>
            <p:sp>
              <p:nvSpPr>
                <p:cNvPr id="79" name="Oval 78"/>
                <p:cNvSpPr/>
                <p:nvPr/>
              </p:nvSpPr>
              <p:spPr>
                <a:xfrm rot="15047975">
                  <a:off x="553545" y="3229087"/>
                  <a:ext cx="914400" cy="914400"/>
                </a:xfrm>
                <a:prstGeom prst="ellipse">
                  <a:avLst/>
                </a:prstGeom>
                <a:solidFill>
                  <a:schemeClr val="bg1"/>
                </a:solidFill>
                <a:ln w="101600" cap="flat" cmpd="sng" algn="ctr">
                  <a:solidFill>
                    <a:srgbClr val="1CA497"/>
                  </a:solidFill>
                  <a:prstDash val="solid"/>
                  <a:miter lim="800000"/>
                </a:ln>
                <a:effectLst/>
              </p:spPr>
              <p:txBody>
                <a:bodyPr rtlCol="0" anchor="ctr"/>
                <a:lstStyle/>
                <a:p>
                  <a:pPr algn="ctr" defTabSz="1219170">
                    <a:defRPr/>
                  </a:pPr>
                  <a:endParaRPr lang="en-US" sz="2400" kern="0">
                    <a:solidFill>
                      <a:prstClr val="white"/>
                    </a:solidFill>
                    <a:latin typeface="Nirmala UI" panose="020B0502040204020203" pitchFamily="34" charset="0"/>
                    <a:cs typeface="Nirmala UI" panose="020B0502040204020203" pitchFamily="34" charset="0"/>
                  </a:endParaRPr>
                </a:p>
              </p:txBody>
            </p:sp>
            <p:sp>
              <p:nvSpPr>
                <p:cNvPr id="80" name="TextBox 79"/>
                <p:cNvSpPr txBox="1"/>
                <p:nvPr/>
              </p:nvSpPr>
              <p:spPr>
                <a:xfrm>
                  <a:off x="418642" y="3768564"/>
                  <a:ext cx="1199447" cy="212160"/>
                </a:xfrm>
                <a:prstGeom prst="rect">
                  <a:avLst/>
                </a:prstGeom>
                <a:noFill/>
              </p:spPr>
              <p:txBody>
                <a:bodyPr wrap="square" rtlCol="0">
                  <a:spAutoFit/>
                </a:bodyPr>
                <a:lstStyle/>
                <a:p>
                  <a:pPr algn="ctr" defTabSz="1219170">
                    <a:defRPr/>
                  </a:pPr>
                  <a:r>
                    <a:rPr lang="en-US" sz="2133" b="1" kern="0">
                      <a:solidFill>
                        <a:prstClr val="black"/>
                      </a:solidFill>
                      <a:latin typeface="Nirmala UI" panose="020B0502040204020203" pitchFamily="34" charset="0"/>
                      <a:cs typeface="Nirmala UI" panose="020B0502040204020203" pitchFamily="34" charset="0"/>
                    </a:rPr>
                    <a:t>ADDRESS</a:t>
                  </a:r>
                </a:p>
              </p:txBody>
            </p:sp>
          </p:grpSp>
          <p:pic>
            <p:nvPicPr>
              <p:cNvPr id="16390" name="Picture 6" descr="https://static.thenounproject.com/png/2962780-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3682" y="1453502"/>
                <a:ext cx="805440" cy="8054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8" name="Title 3">
            <a:extLst>
              <a:ext uri="{FF2B5EF4-FFF2-40B4-BE49-F238E27FC236}">
                <a16:creationId xmlns:a16="http://schemas.microsoft.com/office/drawing/2014/main" id="{BC09741E-C30D-4CE4-9783-D25993798993}"/>
              </a:ext>
            </a:extLst>
          </p:cNvPr>
          <p:cNvSpPr txBox="1">
            <a:spLocks/>
          </p:cNvSpPr>
          <p:nvPr/>
        </p:nvSpPr>
        <p:spPr bwMode="auto">
          <a:xfrm>
            <a:off x="413992" y="850246"/>
            <a:ext cx="11425715" cy="6111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4299" rIns="0" bIns="44299" numCol="1" rtlCol="0" anchor="t" anchorCtr="0" compatLnSpc="1">
            <a:prstTxWarp prst="textNoShape">
              <a:avLst/>
            </a:prstTxWarp>
            <a:noAutofit/>
          </a:bodyPr>
          <a:lstStyle>
            <a:lvl1pPr algn="l" defTabSz="914400" rtl="0" eaLnBrk="1" latinLnBrk="0" hangingPunct="1">
              <a:lnSpc>
                <a:spcPct val="100000"/>
              </a:lnSpc>
              <a:spcBef>
                <a:spcPct val="0"/>
              </a:spcBef>
              <a:buNone/>
              <a:defRPr sz="2900" b="0" kern="1200" baseline="0">
                <a:solidFill>
                  <a:schemeClr val="tx2"/>
                </a:solidFill>
                <a:latin typeface="Tw Cen MT" pitchFamily="34" charset="0"/>
                <a:ea typeface="+mj-ea"/>
                <a:cs typeface="+mj-cs"/>
              </a:defRPr>
            </a:lvl1pPr>
          </a:lstStyle>
          <a:p>
            <a:pPr defTabSz="609585">
              <a:spcBef>
                <a:spcPts val="0"/>
              </a:spcBef>
            </a:pPr>
            <a:r>
              <a:rPr lang="en-US" sz="2130" dirty="0">
                <a:solidFill>
                  <a:prstClr val="black">
                    <a:lumMod val="95000"/>
                    <a:lumOff val="5000"/>
                  </a:prstClr>
                </a:solidFill>
                <a:latin typeface="Nirmala UI" panose="020B0502040204020203" pitchFamily="34" charset="0"/>
                <a:ea typeface="Open Sans Light" panose="020B0306030504020204" pitchFamily="34" charset="0"/>
                <a:cs typeface="Nirmala UI" panose="020B0502040204020203" pitchFamily="34" charset="0"/>
              </a:rPr>
              <a:t>Our roadmap to identify and address Environmental Justice concerns in NYC.</a:t>
            </a:r>
            <a:endParaRPr lang="en-US" sz="2130" b="1" dirty="0">
              <a:solidFill>
                <a:prstClr val="black">
                  <a:lumMod val="95000"/>
                  <a:lumOff val="5000"/>
                </a:prstClr>
              </a:solidFill>
              <a:latin typeface="Nirmala UI" panose="020B0502040204020203" pitchFamily="34" charset="0"/>
              <a:cs typeface="Nirmala UI" panose="020B0502040204020203" pitchFamily="34" charset="0"/>
            </a:endParaRPr>
          </a:p>
        </p:txBody>
      </p:sp>
      <p:sp>
        <p:nvSpPr>
          <p:cNvPr id="5" name="Left Brace 4"/>
          <p:cNvSpPr/>
          <p:nvPr/>
        </p:nvSpPr>
        <p:spPr>
          <a:xfrm rot="16200000">
            <a:off x="5725893" y="4518687"/>
            <a:ext cx="306491" cy="3334117"/>
          </a:xfrm>
          <a:prstGeom prst="leftBrace">
            <a:avLst>
              <a:gd name="adj1" fmla="val 48886"/>
              <a:gd name="adj2" fmla="val 49746"/>
            </a:avLst>
          </a:prstGeom>
          <a:ln>
            <a:solidFill>
              <a:srgbClr val="1CA497"/>
            </a:solidFill>
          </a:ln>
        </p:spPr>
        <p:style>
          <a:lnRef idx="3">
            <a:schemeClr val="accent5"/>
          </a:lnRef>
          <a:fillRef idx="0">
            <a:schemeClr val="accent5"/>
          </a:fillRef>
          <a:effectRef idx="2">
            <a:schemeClr val="accent5"/>
          </a:effectRef>
          <a:fontRef idx="minor">
            <a:schemeClr val="tx1"/>
          </a:fontRef>
        </p:style>
        <p:txBody>
          <a:bodyPr rtlCol="0" anchor="ctr"/>
          <a:lstStyle/>
          <a:p>
            <a:pPr algn="ctr" defTabSz="609585"/>
            <a:endParaRPr lang="en-US" sz="2400">
              <a:solidFill>
                <a:prstClr val="black"/>
              </a:solidFill>
              <a:latin typeface="Calibri"/>
            </a:endParaRPr>
          </a:p>
        </p:txBody>
      </p:sp>
      <p:sp>
        <p:nvSpPr>
          <p:cNvPr id="29" name="Title 3">
            <a:extLst>
              <a:ext uri="{FF2B5EF4-FFF2-40B4-BE49-F238E27FC236}">
                <a16:creationId xmlns:a16="http://schemas.microsoft.com/office/drawing/2014/main" id="{BC09741E-C30D-4CE4-9783-D25993798993}"/>
              </a:ext>
            </a:extLst>
          </p:cNvPr>
          <p:cNvSpPr txBox="1">
            <a:spLocks/>
          </p:cNvSpPr>
          <p:nvPr/>
        </p:nvSpPr>
        <p:spPr bwMode="auto">
          <a:xfrm>
            <a:off x="4633697" y="6342339"/>
            <a:ext cx="2546035" cy="501648"/>
          </a:xfrm>
          <a:prstGeom prst="rect">
            <a:avLst/>
          </a:prstGeom>
          <a:noFill/>
          <a:ln w="9525">
            <a:noFill/>
            <a:miter lim="800000"/>
            <a:headEnd/>
            <a:tailEnd/>
          </a:ln>
        </p:spPr>
        <p:txBody>
          <a:bodyPr vert="horz" wrap="square" lIns="0" tIns="44299" rIns="0" bIns="44299" numCol="1" rtlCol="0" anchor="t" anchorCtr="0" compatLnSpc="1">
            <a:prstTxWarp prst="textNoShape">
              <a:avLst/>
            </a:prstTxWarp>
            <a:noAutofit/>
          </a:bodyPr>
          <a:lstStyle>
            <a:lvl1pPr algn="l" defTabSz="914400" rtl="0" eaLnBrk="1" latinLnBrk="0" hangingPunct="1">
              <a:lnSpc>
                <a:spcPct val="100000"/>
              </a:lnSpc>
              <a:spcBef>
                <a:spcPct val="0"/>
              </a:spcBef>
              <a:buNone/>
              <a:defRPr sz="2900" b="0" kern="1200" baseline="0">
                <a:solidFill>
                  <a:schemeClr val="tx2"/>
                </a:solidFill>
                <a:latin typeface="Tw Cen MT" pitchFamily="34" charset="0"/>
                <a:ea typeface="+mj-ea"/>
                <a:cs typeface="+mj-cs"/>
              </a:defRPr>
            </a:lvl1pPr>
          </a:lstStyle>
          <a:p>
            <a:pPr algn="ctr" defTabSz="609585">
              <a:spcBef>
                <a:spcPts val="0"/>
              </a:spcBef>
            </a:pPr>
            <a:r>
              <a:rPr lang="en-US" sz="2133" b="1" dirty="0">
                <a:solidFill>
                  <a:srgbClr val="1CA497"/>
                </a:solidFill>
                <a:latin typeface="Nirmala UI" panose="020B0502040204020203" pitchFamily="34" charset="0"/>
                <a:cs typeface="Nirmala UI" panose="020B0502040204020203" pitchFamily="34" charset="0"/>
              </a:rPr>
              <a:t>Current step</a:t>
            </a:r>
          </a:p>
        </p:txBody>
      </p:sp>
    </p:spTree>
    <p:extLst>
      <p:ext uri="{BB962C8B-B14F-4D97-AF65-F5344CB8AC3E}">
        <p14:creationId xmlns:p14="http://schemas.microsoft.com/office/powerpoint/2010/main" val="98775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ACAC05F2-2679-4714-9F81-E91351FBCE65}"/>
              </a:ext>
            </a:extLst>
          </p:cNvPr>
          <p:cNvCxnSpPr/>
          <p:nvPr/>
        </p:nvCxnSpPr>
        <p:spPr>
          <a:xfrm rot="10800000">
            <a:off x="1879816" y="4502289"/>
            <a:ext cx="0" cy="715193"/>
          </a:xfrm>
          <a:prstGeom prst="line">
            <a:avLst/>
          </a:prstGeom>
          <a:ln w="31750" cap="flat" cmpd="sng" algn="ctr">
            <a:solidFill>
              <a:schemeClr val="accent5">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ACAC05F2-2679-4714-9F81-E91351FBCE65}"/>
              </a:ext>
            </a:extLst>
          </p:cNvPr>
          <p:cNvCxnSpPr/>
          <p:nvPr/>
        </p:nvCxnSpPr>
        <p:spPr>
          <a:xfrm rot="10800000">
            <a:off x="7703823" y="2617342"/>
            <a:ext cx="0" cy="715193"/>
          </a:xfrm>
          <a:prstGeom prst="line">
            <a:avLst/>
          </a:prstGeom>
          <a:ln w="31750" cap="flat" cmpd="sng" algn="ctr">
            <a:solidFill>
              <a:schemeClr val="accent5">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itle 3">
            <a:extLst>
              <a:ext uri="{FF2B5EF4-FFF2-40B4-BE49-F238E27FC236}">
                <a16:creationId xmlns:a16="http://schemas.microsoft.com/office/drawing/2014/main" id="{BC09741E-C30D-4CE4-9783-D25993798993}"/>
              </a:ext>
            </a:extLst>
          </p:cNvPr>
          <p:cNvSpPr txBox="1">
            <a:spLocks/>
          </p:cNvSpPr>
          <p:nvPr/>
        </p:nvSpPr>
        <p:spPr bwMode="auto">
          <a:xfrm>
            <a:off x="413992" y="127184"/>
            <a:ext cx="11425715" cy="695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4299" rIns="0" bIns="44299" numCol="1" rtlCol="0" anchor="t" anchorCtr="0" compatLnSpc="1">
            <a:prstTxWarp prst="textNoShape">
              <a:avLst/>
            </a:prstTxWarp>
            <a:noAutofit/>
          </a:bodyPr>
          <a:lstStyle>
            <a:lvl1pPr algn="l" defTabSz="914400" rtl="0" eaLnBrk="1" latinLnBrk="0" hangingPunct="1">
              <a:lnSpc>
                <a:spcPct val="100000"/>
              </a:lnSpc>
              <a:spcBef>
                <a:spcPct val="0"/>
              </a:spcBef>
              <a:buNone/>
              <a:defRPr sz="2900" b="0" kern="1200" baseline="0">
                <a:solidFill>
                  <a:schemeClr val="tx2"/>
                </a:solidFill>
                <a:latin typeface="Tw Cen MT" pitchFamily="34" charset="0"/>
                <a:ea typeface="+mj-ea"/>
                <a:cs typeface="+mj-cs"/>
              </a:defRPr>
            </a:lvl1pPr>
          </a:lstStyle>
          <a:p>
            <a:pPr defTabSz="609585">
              <a:spcBef>
                <a:spcPts val="0"/>
              </a:spcBef>
            </a:pPr>
            <a:r>
              <a:rPr lang="en-US" sz="4800" b="1" dirty="0">
                <a:solidFill>
                  <a:srgbClr val="1CA497"/>
                </a:solidFill>
                <a:latin typeface="Nirmala UI" panose="020B0502040204020203" pitchFamily="34" charset="0"/>
                <a:cs typeface="Nirmala UI" panose="020B0502040204020203" pitchFamily="34" charset="0"/>
              </a:rPr>
              <a:t>How will public input shape this work?</a:t>
            </a:r>
            <a:endParaRPr lang="en-US" sz="4800" b="1" dirty="0">
              <a:solidFill>
                <a:srgbClr val="1CA497"/>
              </a:solidFill>
              <a:latin typeface="Nirmala UI" panose="020B0502040204020203" pitchFamily="34" charset="0"/>
              <a:ea typeface="+mn-ea"/>
              <a:cs typeface="Nirmala UI" panose="020B0502040204020203" pitchFamily="34" charset="0"/>
            </a:endParaRPr>
          </a:p>
        </p:txBody>
      </p:sp>
      <p:sp>
        <p:nvSpPr>
          <p:cNvPr id="8" name="Left-Right Arrow 4">
            <a:extLst>
              <a:ext uri="{FF2B5EF4-FFF2-40B4-BE49-F238E27FC236}">
                <a16:creationId xmlns:a16="http://schemas.microsoft.com/office/drawing/2014/main" id="{D3167864-508A-4323-B5A9-48E411C5D01B}"/>
              </a:ext>
            </a:extLst>
          </p:cNvPr>
          <p:cNvSpPr/>
          <p:nvPr/>
        </p:nvSpPr>
        <p:spPr>
          <a:xfrm>
            <a:off x="413992" y="2830294"/>
            <a:ext cx="11557875" cy="2171940"/>
          </a:xfrm>
          <a:prstGeom prst="rightArrow">
            <a:avLst/>
          </a:prstGeom>
          <a:gradFill flip="none" rotWithShape="1">
            <a:gsLst>
              <a:gs pos="0">
                <a:srgbClr val="1CA497"/>
              </a:gs>
              <a:gs pos="100000">
                <a:srgbClr val="C9F6F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8989FF"/>
              </a:solidFill>
              <a:latin typeface="Nirmala UI" panose="020B0502040204020203" pitchFamily="34" charset="0"/>
              <a:cs typeface="Nirmala UI" panose="020B0502040204020203" pitchFamily="34" charset="0"/>
            </a:endParaRPr>
          </a:p>
        </p:txBody>
      </p:sp>
      <p:grpSp>
        <p:nvGrpSpPr>
          <p:cNvPr id="5" name="Group 4"/>
          <p:cNvGrpSpPr/>
          <p:nvPr/>
        </p:nvGrpSpPr>
        <p:grpSpPr>
          <a:xfrm>
            <a:off x="2326569" y="1389724"/>
            <a:ext cx="2925248" cy="2002677"/>
            <a:chOff x="152581" y="3802038"/>
            <a:chExt cx="2193936" cy="1502008"/>
          </a:xfrm>
          <a:solidFill>
            <a:srgbClr val="1CA497"/>
          </a:solidFill>
        </p:grpSpPr>
        <p:cxnSp>
          <p:nvCxnSpPr>
            <p:cNvPr id="10" name="Straight Connector 9">
              <a:extLst>
                <a:ext uri="{FF2B5EF4-FFF2-40B4-BE49-F238E27FC236}">
                  <a16:creationId xmlns:a16="http://schemas.microsoft.com/office/drawing/2014/main" id="{ACAC05F2-2679-4714-9F81-E91351FBCE65}"/>
                </a:ext>
              </a:extLst>
            </p:cNvPr>
            <p:cNvCxnSpPr/>
            <p:nvPr/>
          </p:nvCxnSpPr>
          <p:spPr>
            <a:xfrm>
              <a:off x="1223923" y="4767651"/>
              <a:ext cx="0" cy="536395"/>
            </a:xfrm>
            <a:prstGeom prst="line">
              <a:avLst/>
            </a:prstGeom>
            <a:grpFill/>
            <a:ln w="31750" cap="flat" cmpd="sng" algn="ctr">
              <a:solidFill>
                <a:schemeClr val="accent5">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B3AEB036-A155-4B02-BA72-A739BD62259A}"/>
                </a:ext>
              </a:extLst>
            </p:cNvPr>
            <p:cNvSpPr txBox="1"/>
            <p:nvPr/>
          </p:nvSpPr>
          <p:spPr>
            <a:xfrm>
              <a:off x="152581" y="3802038"/>
              <a:ext cx="2193936" cy="1004371"/>
            </a:xfrm>
            <a:prstGeom prst="roundRect">
              <a:avLst/>
            </a:prstGeom>
            <a:grpFill/>
            <a:ln w="57150">
              <a:noFill/>
            </a:ln>
          </p:spPr>
          <p:style>
            <a:lnRef idx="2">
              <a:schemeClr val="dk1"/>
            </a:lnRef>
            <a:fillRef idx="1">
              <a:schemeClr val="lt1"/>
            </a:fillRef>
            <a:effectRef idx="0">
              <a:schemeClr val="dk1"/>
            </a:effectRef>
            <a:fontRef idx="minor">
              <a:schemeClr val="dk1"/>
            </a:fontRef>
          </p:style>
          <p:txBody>
            <a:bodyPr wrap="square" lIns="121920" tIns="60960" rIns="121920" bIns="60960" rtlCol="0" anchor="t">
              <a:spAutoFit/>
            </a:bodyPr>
            <a:lstStyle/>
            <a:p>
              <a:pPr algn="ctr">
                <a:spcAft>
                  <a:spcPts val="800"/>
                </a:spcAft>
              </a:pPr>
              <a:r>
                <a:rPr lang="en-US" sz="2133" b="1" dirty="0">
                  <a:solidFill>
                    <a:schemeClr val="tx1"/>
                  </a:solidFill>
                  <a:latin typeface="Nirmala UI"/>
                  <a:cs typeface="Nirmala UI"/>
                </a:rPr>
                <a:t>Aug – Sept 2021</a:t>
              </a:r>
            </a:p>
            <a:p>
              <a:pPr algn="ctr">
                <a:spcAft>
                  <a:spcPts val="800"/>
                </a:spcAft>
              </a:pPr>
              <a:r>
                <a:rPr lang="en-US" sz="2133" dirty="0">
                  <a:solidFill>
                    <a:schemeClr val="tx1"/>
                  </a:solidFill>
                  <a:latin typeface="Nirmala UI"/>
                  <a:cs typeface="Nirmala UI"/>
                </a:rPr>
                <a:t>Provide comments on draft Scope</a:t>
              </a:r>
              <a:endParaRPr lang="en-US" sz="2133" dirty="0">
                <a:solidFill>
                  <a:schemeClr val="tx1"/>
                </a:solidFill>
                <a:latin typeface="Nirmala UI" panose="020B0502040204020203" pitchFamily="34" charset="0"/>
                <a:cs typeface="Nirmala UI" panose="020B0502040204020203" pitchFamily="34" charset="0"/>
              </a:endParaRPr>
            </a:p>
          </p:txBody>
        </p:sp>
      </p:grpSp>
      <p:grpSp>
        <p:nvGrpSpPr>
          <p:cNvPr id="4" name="Group 3"/>
          <p:cNvGrpSpPr/>
          <p:nvPr/>
        </p:nvGrpSpPr>
        <p:grpSpPr>
          <a:xfrm>
            <a:off x="4235888" y="4522052"/>
            <a:ext cx="3110091" cy="1859251"/>
            <a:chOff x="3519816" y="3391539"/>
            <a:chExt cx="2332568" cy="1394438"/>
          </a:xfrm>
          <a:solidFill>
            <a:srgbClr val="C9F6F1"/>
          </a:solidFill>
        </p:grpSpPr>
        <p:cxnSp>
          <p:nvCxnSpPr>
            <p:cNvPr id="22" name="Straight Connector 21">
              <a:extLst>
                <a:ext uri="{FF2B5EF4-FFF2-40B4-BE49-F238E27FC236}">
                  <a16:creationId xmlns:a16="http://schemas.microsoft.com/office/drawing/2014/main" id="{ACAC05F2-2679-4714-9F81-E91351FBCE65}"/>
                </a:ext>
              </a:extLst>
            </p:cNvPr>
            <p:cNvCxnSpPr/>
            <p:nvPr/>
          </p:nvCxnSpPr>
          <p:spPr>
            <a:xfrm>
              <a:off x="4692233" y="3391539"/>
              <a:ext cx="0" cy="536395"/>
            </a:xfrm>
            <a:prstGeom prst="line">
              <a:avLst/>
            </a:prstGeom>
            <a:grpFill/>
            <a:ln w="31750" cap="flat" cmpd="sng" algn="ctr">
              <a:solidFill>
                <a:schemeClr val="accent5">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B3AEB036-A155-4B02-BA72-A739BD62259A}"/>
                </a:ext>
              </a:extLst>
            </p:cNvPr>
            <p:cNvSpPr txBox="1"/>
            <p:nvPr/>
          </p:nvSpPr>
          <p:spPr>
            <a:xfrm>
              <a:off x="3519816" y="3892275"/>
              <a:ext cx="2332568" cy="893702"/>
            </a:xfrm>
            <a:prstGeom prst="roundRect">
              <a:avLst/>
            </a:prstGeom>
            <a:grpFill/>
            <a:ln w="5715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800"/>
                </a:spcAft>
              </a:pPr>
              <a:r>
                <a:rPr lang="en-US" sz="2133" b="1" dirty="0">
                  <a:solidFill>
                    <a:schemeClr val="tx1"/>
                  </a:solidFill>
                  <a:latin typeface="Nirmala UI" panose="020B0502040204020203" pitchFamily="34" charset="0"/>
                  <a:cs typeface="Nirmala UI" panose="020B0502040204020203" pitchFamily="34" charset="0"/>
                </a:rPr>
                <a:t>Dec 2021 – Feb 2022</a:t>
              </a:r>
              <a:br>
                <a:rPr lang="en-US" sz="2133" dirty="0">
                  <a:solidFill>
                    <a:schemeClr val="tx1"/>
                  </a:solidFill>
                  <a:latin typeface="Nirmala UI" panose="020B0502040204020203" pitchFamily="34" charset="0"/>
                  <a:cs typeface="Nirmala UI" panose="020B0502040204020203" pitchFamily="34" charset="0"/>
                </a:rPr>
              </a:br>
              <a:r>
                <a:rPr lang="en-US" sz="2133" dirty="0">
                  <a:solidFill>
                    <a:schemeClr val="tx1"/>
                  </a:solidFill>
                  <a:latin typeface="Nirmala UI" panose="020B0502040204020203" pitchFamily="34" charset="0"/>
                  <a:cs typeface="Nirmala UI" panose="020B0502040204020203" pitchFamily="34" charset="0"/>
                </a:rPr>
                <a:t>Feedback on the draft EJ Report</a:t>
              </a:r>
            </a:p>
          </p:txBody>
        </p:sp>
      </p:grpSp>
      <p:grpSp>
        <p:nvGrpSpPr>
          <p:cNvPr id="25" name="Group 24"/>
          <p:cNvGrpSpPr/>
          <p:nvPr/>
        </p:nvGrpSpPr>
        <p:grpSpPr>
          <a:xfrm>
            <a:off x="8191248" y="4522052"/>
            <a:ext cx="2925248" cy="1859251"/>
            <a:chOff x="310495" y="3391539"/>
            <a:chExt cx="2193936" cy="1394438"/>
          </a:xfrm>
          <a:solidFill>
            <a:srgbClr val="C9F6F1"/>
          </a:solidFill>
        </p:grpSpPr>
        <p:cxnSp>
          <p:nvCxnSpPr>
            <p:cNvPr id="27" name="Straight Connector 26">
              <a:extLst>
                <a:ext uri="{FF2B5EF4-FFF2-40B4-BE49-F238E27FC236}">
                  <a16:creationId xmlns:a16="http://schemas.microsoft.com/office/drawing/2014/main" id="{ACAC05F2-2679-4714-9F81-E91351FBCE65}"/>
                </a:ext>
              </a:extLst>
            </p:cNvPr>
            <p:cNvCxnSpPr/>
            <p:nvPr/>
          </p:nvCxnSpPr>
          <p:spPr>
            <a:xfrm>
              <a:off x="1404396" y="3391539"/>
              <a:ext cx="0" cy="536395"/>
            </a:xfrm>
            <a:prstGeom prst="line">
              <a:avLst/>
            </a:prstGeom>
            <a:grpFill/>
            <a:ln w="31750" cap="flat" cmpd="sng" algn="ctr">
              <a:solidFill>
                <a:schemeClr val="accent5">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B3AEB036-A155-4B02-BA72-A739BD62259A}"/>
                </a:ext>
              </a:extLst>
            </p:cNvPr>
            <p:cNvSpPr txBox="1"/>
            <p:nvPr/>
          </p:nvSpPr>
          <p:spPr>
            <a:xfrm>
              <a:off x="310495" y="3892275"/>
              <a:ext cx="2193936" cy="893702"/>
            </a:xfrm>
            <a:prstGeom prst="roundRect">
              <a:avLst/>
            </a:prstGeom>
            <a:grpFill/>
            <a:ln w="5715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800"/>
                </a:spcAft>
              </a:pPr>
              <a:r>
                <a:rPr lang="en-US" sz="2133" b="1" dirty="0">
                  <a:solidFill>
                    <a:schemeClr val="tx1"/>
                  </a:solidFill>
                  <a:latin typeface="Nirmala UI" panose="020B0502040204020203" pitchFamily="34" charset="0"/>
                  <a:cs typeface="Nirmala UI" panose="020B0502040204020203" pitchFamily="34" charset="0"/>
                </a:rPr>
                <a:t>Jan – Mar 2023</a:t>
              </a:r>
              <a:br>
                <a:rPr lang="en-US" sz="2133" dirty="0">
                  <a:solidFill>
                    <a:schemeClr val="tx1"/>
                  </a:solidFill>
                  <a:latin typeface="Nirmala UI" panose="020B0502040204020203" pitchFamily="34" charset="0"/>
                  <a:cs typeface="Nirmala UI" panose="020B0502040204020203" pitchFamily="34" charset="0"/>
                </a:rPr>
              </a:br>
              <a:r>
                <a:rPr lang="en-US" sz="2133" dirty="0">
                  <a:solidFill>
                    <a:schemeClr val="tx1"/>
                  </a:solidFill>
                  <a:latin typeface="Nirmala UI" panose="020B0502040204020203" pitchFamily="34" charset="0"/>
                  <a:cs typeface="Nirmala UI" panose="020B0502040204020203" pitchFamily="34" charset="0"/>
                </a:rPr>
                <a:t>Comment on the draft EJ Plan</a:t>
              </a:r>
            </a:p>
          </p:txBody>
        </p:sp>
      </p:grpSp>
      <p:sp>
        <p:nvSpPr>
          <p:cNvPr id="29" name="TextBox 28">
            <a:extLst>
              <a:ext uri="{FF2B5EF4-FFF2-40B4-BE49-F238E27FC236}">
                <a16:creationId xmlns:a16="http://schemas.microsoft.com/office/drawing/2014/main" id="{B3AEB036-A155-4B02-BA72-A739BD62259A}"/>
              </a:ext>
            </a:extLst>
          </p:cNvPr>
          <p:cNvSpPr txBox="1"/>
          <p:nvPr/>
        </p:nvSpPr>
        <p:spPr>
          <a:xfrm>
            <a:off x="453208" y="4976198"/>
            <a:ext cx="2855064" cy="1588804"/>
          </a:xfrm>
          <a:prstGeom prst="roundRect">
            <a:avLst/>
          </a:prstGeom>
          <a:solidFill>
            <a:srgbClr val="C9F6F1"/>
          </a:solidFill>
          <a:ln w="57150">
            <a:noFill/>
          </a:ln>
        </p:spPr>
        <p:style>
          <a:lnRef idx="2">
            <a:schemeClr val="dk1"/>
          </a:lnRef>
          <a:fillRef idx="1">
            <a:schemeClr val="lt1"/>
          </a:fillRef>
          <a:effectRef idx="0">
            <a:schemeClr val="dk1"/>
          </a:effectRef>
          <a:fontRef idx="minor">
            <a:schemeClr val="dk1"/>
          </a:fontRef>
        </p:style>
        <p:txBody>
          <a:bodyPr wrap="square" lIns="121920" tIns="60960" rIns="121920" bIns="60960" rtlCol="0" anchor="t">
            <a:spAutoFit/>
          </a:bodyPr>
          <a:lstStyle/>
          <a:p>
            <a:pPr algn="ctr"/>
            <a:r>
              <a:rPr lang="en-US" sz="2133" b="1" dirty="0">
                <a:solidFill>
                  <a:schemeClr val="tx1"/>
                </a:solidFill>
                <a:latin typeface="Nirmala UI"/>
                <a:cs typeface="Nirmala UI"/>
              </a:rPr>
              <a:t>Feb – Apr 2021</a:t>
            </a:r>
            <a:br>
              <a:rPr lang="en-US" sz="2133" b="1" dirty="0">
                <a:solidFill>
                  <a:schemeClr val="tx1"/>
                </a:solidFill>
                <a:latin typeface="Nirmala UI" panose="020B0502040204020203" pitchFamily="34" charset="0"/>
                <a:cs typeface="Nirmala UI" panose="020B0502040204020203" pitchFamily="34" charset="0"/>
              </a:rPr>
            </a:br>
            <a:r>
              <a:rPr lang="en-US" sz="2133" dirty="0">
                <a:solidFill>
                  <a:schemeClr val="tx1"/>
                </a:solidFill>
                <a:latin typeface="Nirmala UI"/>
                <a:cs typeface="Nirmala UI"/>
              </a:rPr>
              <a:t>Help develop the</a:t>
            </a:r>
            <a:r>
              <a:rPr lang="en-US" sz="2133" b="1" dirty="0">
                <a:solidFill>
                  <a:schemeClr val="tx1"/>
                </a:solidFill>
                <a:latin typeface="Nirmala UI"/>
                <a:cs typeface="Nirmala UI"/>
              </a:rPr>
              <a:t> </a:t>
            </a:r>
            <a:r>
              <a:rPr lang="en-US" sz="2133" dirty="0">
                <a:solidFill>
                  <a:schemeClr val="tx1"/>
                </a:solidFill>
                <a:latin typeface="Nirmala UI"/>
                <a:cs typeface="Nirmala UI"/>
              </a:rPr>
              <a:t>draft Report scope</a:t>
            </a:r>
            <a:endParaRPr lang="en-US" sz="2133" dirty="0">
              <a:solidFill>
                <a:schemeClr val="tx1"/>
              </a:solidFill>
              <a:ea typeface="+mn-lt"/>
              <a:cs typeface="+mn-lt"/>
            </a:endParaRPr>
          </a:p>
        </p:txBody>
      </p:sp>
      <p:sp>
        <p:nvSpPr>
          <p:cNvPr id="32" name="TextBox 31">
            <a:extLst>
              <a:ext uri="{FF2B5EF4-FFF2-40B4-BE49-F238E27FC236}">
                <a16:creationId xmlns:a16="http://schemas.microsoft.com/office/drawing/2014/main" id="{B3AEB036-A155-4B02-BA72-A739BD62259A}"/>
              </a:ext>
            </a:extLst>
          </p:cNvPr>
          <p:cNvSpPr txBox="1"/>
          <p:nvPr/>
        </p:nvSpPr>
        <p:spPr>
          <a:xfrm>
            <a:off x="6237109" y="1497068"/>
            <a:ext cx="2925248" cy="1191603"/>
          </a:xfrm>
          <a:prstGeom prst="roundRect">
            <a:avLst/>
          </a:prstGeom>
          <a:solidFill>
            <a:srgbClr val="C9F6F1"/>
          </a:solidFill>
          <a:ln w="5715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800"/>
              </a:spcAft>
            </a:pPr>
            <a:r>
              <a:rPr lang="en-US" sz="2133" b="1" dirty="0">
                <a:solidFill>
                  <a:schemeClr val="tx1"/>
                </a:solidFill>
                <a:latin typeface="Nirmala UI" panose="020B0502040204020203" pitchFamily="34" charset="0"/>
                <a:cs typeface="Nirmala UI" panose="020B0502040204020203" pitchFamily="34" charset="0"/>
              </a:rPr>
              <a:t>July – Sept 2022</a:t>
            </a:r>
            <a:br>
              <a:rPr lang="en-US" sz="2133" dirty="0">
                <a:solidFill>
                  <a:schemeClr val="tx1"/>
                </a:solidFill>
                <a:latin typeface="Nirmala UI" panose="020B0502040204020203" pitchFamily="34" charset="0"/>
                <a:cs typeface="Nirmala UI" panose="020B0502040204020203" pitchFamily="34" charset="0"/>
              </a:rPr>
            </a:br>
            <a:r>
              <a:rPr lang="en-US" sz="2133" dirty="0">
                <a:solidFill>
                  <a:schemeClr val="tx1"/>
                </a:solidFill>
                <a:latin typeface="Nirmala UI" panose="020B0502040204020203" pitchFamily="34" charset="0"/>
                <a:cs typeface="Nirmala UI" panose="020B0502040204020203" pitchFamily="34" charset="0"/>
              </a:rPr>
              <a:t>Propose solutions for the EJ Plan</a:t>
            </a:r>
          </a:p>
        </p:txBody>
      </p:sp>
      <p:sp>
        <p:nvSpPr>
          <p:cNvPr id="40" name="TextBox 39"/>
          <p:cNvSpPr txBox="1"/>
          <p:nvPr/>
        </p:nvSpPr>
        <p:spPr>
          <a:xfrm>
            <a:off x="11572724" y="6412309"/>
            <a:ext cx="619272" cy="379656"/>
          </a:xfrm>
          <a:prstGeom prst="rect">
            <a:avLst/>
          </a:prstGeom>
          <a:noFill/>
        </p:spPr>
        <p:txBody>
          <a:bodyPr wrap="square" rtlCol="0">
            <a:spAutoFit/>
          </a:bodyPr>
          <a:lstStyle/>
          <a:p>
            <a:pPr algn="r"/>
            <a:fld id="{C5284EFF-B48E-4142-BA2D-46656BFB7A23}" type="slidenum">
              <a:rPr lang="en-US" sz="1867">
                <a:solidFill>
                  <a:schemeClr val="accent5"/>
                </a:solidFill>
              </a:rPr>
              <a:t>5</a:t>
            </a:fld>
            <a:endParaRPr lang="en-US" sz="1867">
              <a:solidFill>
                <a:schemeClr val="accent5"/>
              </a:solidFill>
            </a:endParaRPr>
          </a:p>
        </p:txBody>
      </p:sp>
    </p:spTree>
    <p:extLst>
      <p:ext uri="{BB962C8B-B14F-4D97-AF65-F5344CB8AC3E}">
        <p14:creationId xmlns:p14="http://schemas.microsoft.com/office/powerpoint/2010/main" val="216539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9CFEF4-91FD-4C0E-B6BB-5C9A2FD36171}"/>
              </a:ext>
            </a:extLst>
          </p:cNvPr>
          <p:cNvSpPr>
            <a:spLocks noGrp="1"/>
          </p:cNvSpPr>
          <p:nvPr>
            <p:ph type="title"/>
          </p:nvPr>
        </p:nvSpPr>
        <p:spPr/>
        <p:txBody>
          <a:bodyPr/>
          <a:lstStyle/>
          <a:p>
            <a:r>
              <a:rPr lang="en-US" dirty="0">
                <a:solidFill>
                  <a:srgbClr val="1CA497"/>
                </a:solidFill>
                <a:latin typeface="Arial Black" panose="020B0A04020102020204" pitchFamily="34" charset="0"/>
                <a:cs typeface="Arial" panose="020B0604020202020204" pitchFamily="34" charset="0"/>
              </a:rPr>
              <a:t>Baking Environmental Justice into City Programs: NYC Accelerator</a:t>
            </a:r>
          </a:p>
        </p:txBody>
      </p:sp>
      <p:sp>
        <p:nvSpPr>
          <p:cNvPr id="5" name="Content Placeholder 4">
            <a:extLst>
              <a:ext uri="{FF2B5EF4-FFF2-40B4-BE49-F238E27FC236}">
                <a16:creationId xmlns:a16="http://schemas.microsoft.com/office/drawing/2014/main" id="{6FB17B39-04B6-45CC-A95B-D86F9651FC13}"/>
              </a:ext>
            </a:extLst>
          </p:cNvPr>
          <p:cNvSpPr>
            <a:spLocks noGrp="1"/>
          </p:cNvSpPr>
          <p:nvPr>
            <p:ph sz="quarter" idx="14"/>
          </p:nvPr>
        </p:nvSpPr>
        <p:spPr>
          <a:xfrm>
            <a:off x="840254" y="1570393"/>
            <a:ext cx="8164045" cy="4543301"/>
          </a:xfrm>
        </p:spPr>
        <p:txBody>
          <a:bodyPr vert="horz" lIns="91440" tIns="45720" rIns="91440" bIns="45720" rtlCol="0" anchor="t">
            <a:normAutofit fontScale="92500" lnSpcReduction="10000"/>
          </a:bodyPr>
          <a:lstStyle/>
          <a:p>
            <a:r>
              <a:rPr lang="en-US" dirty="0">
                <a:latin typeface="Arial"/>
                <a:cs typeface="Arial"/>
              </a:rPr>
              <a:t>A City program to help boost building performance, increase energy savings, control costs, meet local law compliance, and reduce carbon emissions across NYC buildings</a:t>
            </a:r>
          </a:p>
          <a:p>
            <a:r>
              <a:rPr lang="en-US" dirty="0">
                <a:latin typeface="Arial"/>
                <a:cs typeface="Arial"/>
              </a:rPr>
              <a:t>Guidance to help the market transform how our buildings operate and are built</a:t>
            </a:r>
          </a:p>
          <a:p>
            <a:r>
              <a:rPr lang="en-US" dirty="0"/>
              <a:t>No-cost technical assistance to all buildings over 5,000 square feet across NYC</a:t>
            </a:r>
            <a:endParaRPr lang="en-US" dirty="0">
              <a:latin typeface="Arial"/>
              <a:cs typeface="Arial"/>
            </a:endParaRPr>
          </a:p>
          <a:p>
            <a:r>
              <a:rPr lang="en-US" dirty="0">
                <a:latin typeface="Arial"/>
                <a:cs typeface="Arial"/>
              </a:rPr>
              <a:t>The NYC Accelerator team identifies building upgrade projects to help meet emissions limits established under the Climate Mobilization Act</a:t>
            </a:r>
          </a:p>
          <a:p>
            <a:r>
              <a:rPr lang="en-US" dirty="0">
                <a:latin typeface="Arial"/>
                <a:cs typeface="Arial"/>
              </a:rPr>
              <a:t>The NYC Accelerator also provides no-cost building operator trainings and supports green workforce development</a:t>
            </a:r>
          </a:p>
        </p:txBody>
      </p:sp>
      <p:pic>
        <p:nvPicPr>
          <p:cNvPr id="3" name="Picture 2" descr="A picture containing text&#10;&#10;Description automatically generated">
            <a:extLst>
              <a:ext uri="{FF2B5EF4-FFF2-40B4-BE49-F238E27FC236}">
                <a16:creationId xmlns:a16="http://schemas.microsoft.com/office/drawing/2014/main" id="{C674D591-854B-418E-B574-553596EFAE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911" y="6113695"/>
            <a:ext cx="1176190" cy="436838"/>
          </a:xfrm>
          <a:prstGeom prst="rect">
            <a:avLst/>
          </a:prstGeom>
        </p:spPr>
      </p:pic>
    </p:spTree>
    <p:extLst>
      <p:ext uri="{BB962C8B-B14F-4D97-AF65-F5344CB8AC3E}">
        <p14:creationId xmlns:p14="http://schemas.microsoft.com/office/powerpoint/2010/main" val="25853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9E8E7-E771-4E99-A160-16C4A8382949}"/>
              </a:ext>
            </a:extLst>
          </p:cNvPr>
          <p:cNvSpPr>
            <a:spLocks noGrp="1"/>
          </p:cNvSpPr>
          <p:nvPr>
            <p:ph type="title"/>
          </p:nvPr>
        </p:nvSpPr>
        <p:spPr/>
        <p:txBody>
          <a:bodyPr/>
          <a:lstStyle/>
          <a:p>
            <a:r>
              <a:rPr lang="en-US" dirty="0"/>
              <a:t>NYC Accelerator &amp; Environmental Justice</a:t>
            </a:r>
          </a:p>
        </p:txBody>
      </p:sp>
      <p:sp>
        <p:nvSpPr>
          <p:cNvPr id="8" name="Content Placeholder 7">
            <a:extLst>
              <a:ext uri="{FF2B5EF4-FFF2-40B4-BE49-F238E27FC236}">
                <a16:creationId xmlns:a16="http://schemas.microsoft.com/office/drawing/2014/main" id="{2CC2734C-80E1-4ACB-98BA-2058401A7EA0}"/>
              </a:ext>
            </a:extLst>
          </p:cNvPr>
          <p:cNvSpPr>
            <a:spLocks noGrp="1"/>
          </p:cNvSpPr>
          <p:nvPr>
            <p:ph sz="quarter" idx="14"/>
          </p:nvPr>
        </p:nvSpPr>
        <p:spPr>
          <a:xfrm>
            <a:off x="840255" y="1702965"/>
            <a:ext cx="7982712" cy="4500985"/>
          </a:xfrm>
        </p:spPr>
        <p:txBody>
          <a:bodyPr/>
          <a:lstStyle/>
          <a:p>
            <a:r>
              <a:rPr lang="en-US" dirty="0"/>
              <a:t>Targeted outreach to neighborhoods most impacted by climate change: Upper Manhattan &amp; Central Brooklyn</a:t>
            </a:r>
          </a:p>
          <a:p>
            <a:r>
              <a:rPr lang="en-US" dirty="0"/>
              <a:t>Green workforce development</a:t>
            </a:r>
          </a:p>
          <a:p>
            <a:pPr lvl="1"/>
            <a:r>
              <a:rPr lang="en-US" dirty="0"/>
              <a:t>Internship program</a:t>
            </a:r>
          </a:p>
          <a:p>
            <a:pPr lvl="1"/>
            <a:r>
              <a:rPr lang="en-US" dirty="0"/>
              <a:t>Free online training</a:t>
            </a:r>
          </a:p>
          <a:p>
            <a:r>
              <a:rPr lang="en-US" dirty="0"/>
              <a:t>Program accessibility</a:t>
            </a:r>
          </a:p>
          <a:p>
            <a:pPr lvl="1"/>
            <a:r>
              <a:rPr lang="en-US" dirty="0"/>
              <a:t>Accessible content</a:t>
            </a:r>
          </a:p>
          <a:p>
            <a:pPr lvl="1"/>
            <a:endParaRPr lang="en-US" dirty="0"/>
          </a:p>
        </p:txBody>
      </p:sp>
      <p:sp>
        <p:nvSpPr>
          <p:cNvPr id="2" name="Title 3">
            <a:extLst>
              <a:ext uri="{FF2B5EF4-FFF2-40B4-BE49-F238E27FC236}">
                <a16:creationId xmlns:a16="http://schemas.microsoft.com/office/drawing/2014/main" id="{31C9DC30-C4AE-4CB5-8CFE-5910CAFDCC5C}"/>
              </a:ext>
            </a:extLst>
          </p:cNvPr>
          <p:cNvSpPr txBox="1">
            <a:spLocks/>
          </p:cNvSpPr>
          <p:nvPr/>
        </p:nvSpPr>
        <p:spPr>
          <a:xfrm>
            <a:off x="555171" y="5289096"/>
            <a:ext cx="7986823" cy="1042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2"/>
                </a:solidFill>
                <a:latin typeface="Arial Black" panose="020B0A04020102020204" pitchFamily="34" charset="0"/>
                <a:ea typeface="+mj-ea"/>
                <a:cs typeface="Arial" panose="020B0604020202020204" pitchFamily="34" charset="0"/>
              </a:defRPr>
            </a:lvl1pPr>
          </a:lstStyle>
          <a:p>
            <a:r>
              <a:rPr lang="en-US" sz="2400" dirty="0">
                <a:solidFill>
                  <a:schemeClr val="tx1"/>
                </a:solidFill>
                <a:latin typeface="Arial Black"/>
                <a:cs typeface="Arial"/>
              </a:rPr>
              <a:t>To lean more visit: nyc.gov/accelerator </a:t>
            </a:r>
            <a:endParaRPr lang="en-US" sz="2400" dirty="0">
              <a:solidFill>
                <a:schemeClr val="tx1"/>
              </a:solidFill>
            </a:endParaRPr>
          </a:p>
        </p:txBody>
      </p:sp>
    </p:spTree>
    <p:extLst>
      <p:ext uri="{BB962C8B-B14F-4D97-AF65-F5344CB8AC3E}">
        <p14:creationId xmlns:p14="http://schemas.microsoft.com/office/powerpoint/2010/main" val="2588053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3824FE-6E6E-1543-95BC-4A1E34F564FF}"/>
              </a:ext>
            </a:extLst>
          </p:cNvPr>
          <p:cNvSpPr>
            <a:spLocks noGrp="1"/>
          </p:cNvSpPr>
          <p:nvPr>
            <p:ph type="ctrTitle"/>
          </p:nvPr>
        </p:nvSpPr>
        <p:spPr>
          <a:xfrm>
            <a:off x="4939347" y="3441158"/>
            <a:ext cx="6733844" cy="1791730"/>
          </a:xfrm>
        </p:spPr>
        <p:txBody>
          <a:bodyPr anchor="t">
            <a:normAutofit/>
          </a:bodyPr>
          <a:lstStyle/>
          <a:p>
            <a:pPr algn="l"/>
            <a:r>
              <a:rPr lang="en-US" b="1" dirty="0">
                <a:solidFill>
                  <a:schemeClr val="bg1"/>
                </a:solidFill>
                <a:latin typeface="Circular Std Bold" panose="020B0604020101020102" pitchFamily="34" charset="77"/>
                <a:cs typeface="Circular Std Bold" panose="020B0604020101020102" pitchFamily="34" charset="77"/>
              </a:rPr>
              <a:t>discuss.</a:t>
            </a:r>
          </a:p>
        </p:txBody>
      </p:sp>
      <p:sp>
        <p:nvSpPr>
          <p:cNvPr id="10" name="Subtitle 9">
            <a:extLst>
              <a:ext uri="{FF2B5EF4-FFF2-40B4-BE49-F238E27FC236}">
                <a16:creationId xmlns:a16="http://schemas.microsoft.com/office/drawing/2014/main" id="{0D0D9E9C-C07A-4F46-92AE-52E4CED08802}"/>
              </a:ext>
            </a:extLst>
          </p:cNvPr>
          <p:cNvSpPr>
            <a:spLocks noGrp="1"/>
          </p:cNvSpPr>
          <p:nvPr>
            <p:ph type="subTitle" idx="1"/>
          </p:nvPr>
        </p:nvSpPr>
        <p:spPr>
          <a:xfrm>
            <a:off x="5016843" y="4337023"/>
            <a:ext cx="6805336" cy="2520977"/>
          </a:xfrm>
        </p:spPr>
        <p:txBody>
          <a:bodyPr anchor="b">
            <a:normAutofit fontScale="92500" lnSpcReduction="20000"/>
          </a:bodyPr>
          <a:lstStyle/>
          <a:p>
            <a:pPr algn="l"/>
            <a:endParaRPr lang="en-US" sz="3600" dirty="0">
              <a:solidFill>
                <a:schemeClr val="bg1"/>
              </a:solidFill>
              <a:latin typeface="Circular Std Medium Italic" panose="020B0604020101020102" pitchFamily="34" charset="77"/>
              <a:cs typeface="Circular Std Medium Italic" panose="020B0604020101020102" pitchFamily="34" charset="77"/>
            </a:endParaRPr>
          </a:p>
          <a:p>
            <a:pPr algn="l"/>
            <a:endParaRPr lang="en-US" sz="3600" dirty="0">
              <a:solidFill>
                <a:schemeClr val="bg1"/>
              </a:solidFill>
              <a:latin typeface="Circular Std Medium Italic" panose="020B0604020101020102" pitchFamily="34" charset="77"/>
              <a:cs typeface="Circular Std Medium Italic" panose="020B0604020101020102" pitchFamily="34" charset="77"/>
            </a:endParaRPr>
          </a:p>
          <a:p>
            <a:pPr algn="l"/>
            <a:r>
              <a:rPr lang="en-US" sz="3600" dirty="0">
                <a:solidFill>
                  <a:schemeClr val="bg1"/>
                </a:solidFill>
                <a:latin typeface="Circular Std Medium Italic" panose="020B0604020101020102" pitchFamily="34" charset="77"/>
                <a:cs typeface="Circular Std Medium Italic" panose="020B0604020101020102" pitchFamily="34" charset="77"/>
              </a:rPr>
              <a:t>Submit questions via </a:t>
            </a:r>
            <a:r>
              <a:rPr lang="en-US" sz="3600" u="sng" dirty="0">
                <a:solidFill>
                  <a:schemeClr val="bg1"/>
                </a:solidFill>
                <a:latin typeface="Circular Std Medium Italic" panose="020B0604020101020102" pitchFamily="34" charset="77"/>
                <a:cs typeface="Circular Std Medium Italic" panose="020B0604020101020102" pitchFamily="34" charset="77"/>
              </a:rPr>
              <a:t>slido.com</a:t>
            </a:r>
            <a:r>
              <a:rPr lang="en-US" sz="3600" dirty="0">
                <a:solidFill>
                  <a:schemeClr val="bg1"/>
                </a:solidFill>
                <a:latin typeface="Circular Std Medium Italic" panose="020B0604020101020102" pitchFamily="34" charset="77"/>
                <a:cs typeface="Circular Std Medium Italic" panose="020B0604020101020102" pitchFamily="34" charset="77"/>
              </a:rPr>
              <a:t> </a:t>
            </a:r>
          </a:p>
          <a:p>
            <a:pPr algn="l"/>
            <a:r>
              <a:rPr lang="en-US" sz="3600" dirty="0">
                <a:solidFill>
                  <a:schemeClr val="bg1"/>
                </a:solidFill>
                <a:latin typeface="Circular Std Medium Italic" panose="020B0604020101020102" pitchFamily="34" charset="77"/>
                <a:cs typeface="Circular Std Medium Italic" panose="020B0604020101020102" pitchFamily="34" charset="77"/>
              </a:rPr>
              <a:t>Code: #beex</a:t>
            </a:r>
          </a:p>
          <a:p>
            <a:pPr algn="l"/>
            <a:endParaRPr lang="en-US" sz="3600" dirty="0">
              <a:solidFill>
                <a:schemeClr val="bg1"/>
              </a:solidFill>
              <a:latin typeface="Circular Std Medium Italic" panose="020B0604020101020102" pitchFamily="34" charset="77"/>
              <a:cs typeface="Circular Std Medium Italic" panose="020B0604020101020102" pitchFamily="34" charset="77"/>
            </a:endParaRPr>
          </a:p>
          <a:p>
            <a:pPr algn="l"/>
            <a:endParaRPr lang="en-US" sz="3600" dirty="0">
              <a:solidFill>
                <a:schemeClr val="bg1"/>
              </a:solidFill>
              <a:latin typeface="Circular Std Medium Italic" panose="020B0604020101020102" pitchFamily="34" charset="77"/>
              <a:cs typeface="Circular Std Medium Italic" panose="020B0604020101020102" pitchFamily="34" charset="77"/>
            </a:endParaRPr>
          </a:p>
        </p:txBody>
      </p:sp>
      <p:pic>
        <p:nvPicPr>
          <p:cNvPr id="3" name="Picture 2">
            <a:extLst>
              <a:ext uri="{FF2B5EF4-FFF2-40B4-BE49-F238E27FC236}">
                <a16:creationId xmlns:a16="http://schemas.microsoft.com/office/drawing/2014/main" id="{195B06C4-1F87-B64A-8355-CFFAA34C1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67" y="232657"/>
            <a:ext cx="3480166" cy="6189913"/>
          </a:xfrm>
          <a:prstGeom prst="rect">
            <a:avLst/>
          </a:prstGeom>
        </p:spPr>
      </p:pic>
      <p:pic>
        <p:nvPicPr>
          <p:cNvPr id="4" name="Picture 3" descr="Qr code&#10;&#10;Description automatically generated">
            <a:extLst>
              <a:ext uri="{FF2B5EF4-FFF2-40B4-BE49-F238E27FC236}">
                <a16:creationId xmlns:a16="http://schemas.microsoft.com/office/drawing/2014/main" id="{CBE3D117-CBDA-0D41-9500-D6FB1558E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993" y="358970"/>
            <a:ext cx="2797186" cy="2797186"/>
          </a:xfrm>
          <a:prstGeom prst="rect">
            <a:avLst/>
          </a:prstGeom>
        </p:spPr>
      </p:pic>
    </p:spTree>
    <p:extLst>
      <p:ext uri="{BB962C8B-B14F-4D97-AF65-F5344CB8AC3E}">
        <p14:creationId xmlns:p14="http://schemas.microsoft.com/office/powerpoint/2010/main" val="1455976019"/>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3824FE-6E6E-1543-95BC-4A1E34F564FF}"/>
              </a:ext>
            </a:extLst>
          </p:cNvPr>
          <p:cNvSpPr>
            <a:spLocks noGrp="1"/>
          </p:cNvSpPr>
          <p:nvPr>
            <p:ph type="ctrTitle"/>
          </p:nvPr>
        </p:nvSpPr>
        <p:spPr>
          <a:xfrm>
            <a:off x="5052589" y="3864343"/>
            <a:ext cx="6733844" cy="1791730"/>
          </a:xfrm>
        </p:spPr>
        <p:txBody>
          <a:bodyPr anchor="t">
            <a:normAutofit/>
          </a:bodyPr>
          <a:lstStyle/>
          <a:p>
            <a:pPr algn="l"/>
            <a:r>
              <a:rPr lang="en-US" dirty="0">
                <a:solidFill>
                  <a:schemeClr val="bg1"/>
                </a:solidFill>
                <a:latin typeface="Circular Std Bold" panose="020B0604020101020102" pitchFamily="34" charset="77"/>
                <a:cs typeface="Circular Std Bold" panose="020B0604020101020102" pitchFamily="34" charset="77"/>
              </a:rPr>
              <a:t>t</a:t>
            </a:r>
            <a:r>
              <a:rPr lang="en-US" b="1" dirty="0">
                <a:solidFill>
                  <a:schemeClr val="bg1"/>
                </a:solidFill>
                <a:latin typeface="Circular Std Bold" panose="020B0604020101020102" pitchFamily="34" charset="77"/>
                <a:cs typeface="Circular Std Bold" panose="020B0604020101020102" pitchFamily="34" charset="77"/>
              </a:rPr>
              <a:t>hank you.</a:t>
            </a:r>
          </a:p>
        </p:txBody>
      </p:sp>
      <p:pic>
        <p:nvPicPr>
          <p:cNvPr id="3" name="Picture 2">
            <a:extLst>
              <a:ext uri="{FF2B5EF4-FFF2-40B4-BE49-F238E27FC236}">
                <a16:creationId xmlns:a16="http://schemas.microsoft.com/office/drawing/2014/main" id="{195B06C4-1F87-B64A-8355-CFFAA34C1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67" y="232657"/>
            <a:ext cx="3480166" cy="6189913"/>
          </a:xfrm>
          <a:prstGeom prst="rect">
            <a:avLst/>
          </a:prstGeom>
        </p:spPr>
      </p:pic>
    </p:spTree>
    <p:extLst>
      <p:ext uri="{BB962C8B-B14F-4D97-AF65-F5344CB8AC3E}">
        <p14:creationId xmlns:p14="http://schemas.microsoft.com/office/powerpoint/2010/main" val="1202048995"/>
      </p:ext>
    </p:extLst>
  </p:cSld>
  <p:clrMapOvr>
    <a:masterClrMapping/>
  </p:clrMapOvr>
  <p:transition spd="slow" advClick="0"/>
</p:sld>
</file>

<file path=ppt/theme/theme1.xml><?xml version="1.0" encoding="utf-8"?>
<a:theme xmlns:a="http://schemas.openxmlformats.org/drawingml/2006/main" name="2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YCA THEME 9.8.21">
      <a:dk1>
        <a:sysClr val="windowText" lastClr="000000"/>
      </a:dk1>
      <a:lt1>
        <a:sysClr val="window" lastClr="FFFFFF"/>
      </a:lt1>
      <a:dk2>
        <a:srgbClr val="262626"/>
      </a:dk2>
      <a:lt2>
        <a:srgbClr val="D8E0E3"/>
      </a:lt2>
      <a:accent1>
        <a:srgbClr val="323658"/>
      </a:accent1>
      <a:accent2>
        <a:srgbClr val="1CA497"/>
      </a:accent2>
      <a:accent3>
        <a:srgbClr val="008488"/>
      </a:accent3>
      <a:accent4>
        <a:srgbClr val="EDE1D1"/>
      </a:accent4>
      <a:accent5>
        <a:srgbClr val="FDB813"/>
      </a:accent5>
      <a:accent6>
        <a:srgbClr val="FFFFFF"/>
      </a:accent6>
      <a:hlink>
        <a:srgbClr val="1CA497"/>
      </a:hlink>
      <a:folHlink>
        <a:srgbClr val="3236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YC Accelerator PPT Template Theme 9.8.21">
  <a:themeElements>
    <a:clrScheme name="NYCA THEME 9.8.21">
      <a:dk1>
        <a:sysClr val="windowText" lastClr="000000"/>
      </a:dk1>
      <a:lt1>
        <a:sysClr val="window" lastClr="FFFFFF"/>
      </a:lt1>
      <a:dk2>
        <a:srgbClr val="262626"/>
      </a:dk2>
      <a:lt2>
        <a:srgbClr val="D8E0E3"/>
      </a:lt2>
      <a:accent1>
        <a:srgbClr val="323658"/>
      </a:accent1>
      <a:accent2>
        <a:srgbClr val="1CA497"/>
      </a:accent2>
      <a:accent3>
        <a:srgbClr val="008488"/>
      </a:accent3>
      <a:accent4>
        <a:srgbClr val="EDE1D1"/>
      </a:accent4>
      <a:accent5>
        <a:srgbClr val="FDB813"/>
      </a:accent5>
      <a:accent6>
        <a:srgbClr val="FFFFFF"/>
      </a:accent6>
      <a:hlink>
        <a:srgbClr val="1CA497"/>
      </a:hlink>
      <a:folHlink>
        <a:srgbClr val="3236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C Accelerator PPT Template Theme 9.8.21" id="{4041F6E3-3EDC-49A3-AA88-41A3A2ED4D4F}" vid="{151143BB-F1A2-4989-8801-970469CD43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663</Words>
  <Application>Microsoft Macintosh PowerPoint</Application>
  <PresentationFormat>Widescreen</PresentationFormat>
  <Paragraphs>68</Paragraphs>
  <Slides>9</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vt:i4>
      </vt:variant>
    </vt:vector>
  </HeadingPairs>
  <TitlesOfParts>
    <vt:vector size="22" baseType="lpstr">
      <vt:lpstr>Arial</vt:lpstr>
      <vt:lpstr>Arial Black</vt:lpstr>
      <vt:lpstr>Calibri</vt:lpstr>
      <vt:lpstr>Calibri Light</vt:lpstr>
      <vt:lpstr>Circular Std Bold</vt:lpstr>
      <vt:lpstr>Circular Std Medium Italic</vt:lpstr>
      <vt:lpstr>Ferry Black</vt:lpstr>
      <vt:lpstr>Helvetica Neue</vt:lpstr>
      <vt:lpstr>Nirmala UI</vt:lpstr>
      <vt:lpstr>Wingdings 2</vt:lpstr>
      <vt:lpstr>2_Office Theme</vt:lpstr>
      <vt:lpstr>Office Theme</vt:lpstr>
      <vt:lpstr>NYC Accelerator PPT Template Theme 9.8.21</vt:lpstr>
      <vt:lpstr>PowerPoint Presentation</vt:lpstr>
      <vt:lpstr>What is Environmental Justice?</vt:lpstr>
      <vt:lpstr>NYC’s Environmental Justice Laws</vt:lpstr>
      <vt:lpstr>PowerPoint Presentation</vt:lpstr>
      <vt:lpstr>PowerPoint Presentation</vt:lpstr>
      <vt:lpstr>Baking Environmental Justice into City Programs: NYC Accelerator</vt:lpstr>
      <vt:lpstr>NYC Accelerator &amp; Environmental Justice</vt:lpstr>
      <vt:lpstr>discuss.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Espinoza, Adriana</dc:creator>
  <cp:lastModifiedBy>Office 3</cp:lastModifiedBy>
  <cp:revision>21</cp:revision>
  <dcterms:created xsi:type="dcterms:W3CDTF">2021-09-20T20:21:36Z</dcterms:created>
  <dcterms:modified xsi:type="dcterms:W3CDTF">2021-09-22T13:44:03Z</dcterms:modified>
</cp:coreProperties>
</file>